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sldIdLst>
    <p:sldId id="534" r:id="rId2"/>
    <p:sldId id="515" r:id="rId3"/>
    <p:sldId id="510" r:id="rId4"/>
    <p:sldId id="257" r:id="rId5"/>
    <p:sldId id="259" r:id="rId6"/>
    <p:sldId id="511" r:id="rId7"/>
    <p:sldId id="516" r:id="rId8"/>
    <p:sldId id="517" r:id="rId9"/>
    <p:sldId id="518" r:id="rId10"/>
    <p:sldId id="519" r:id="rId11"/>
    <p:sldId id="520" r:id="rId12"/>
    <p:sldId id="521" r:id="rId13"/>
    <p:sldId id="512" r:id="rId14"/>
    <p:sldId id="522" r:id="rId15"/>
    <p:sldId id="535" r:id="rId16"/>
    <p:sldId id="524" r:id="rId17"/>
    <p:sldId id="528" r:id="rId18"/>
    <p:sldId id="529" r:id="rId19"/>
    <p:sldId id="526" r:id="rId20"/>
    <p:sldId id="527" r:id="rId21"/>
    <p:sldId id="513" r:id="rId22"/>
    <p:sldId id="260" r:id="rId23"/>
    <p:sldId id="536" r:id="rId24"/>
    <p:sldId id="530" r:id="rId25"/>
    <p:sldId id="533" r:id="rId26"/>
    <p:sldId id="514" r:id="rId27"/>
    <p:sldId id="498" r:id="rId28"/>
    <p:sldId id="532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F9F9"/>
    <a:srgbClr val="7C1951"/>
    <a:srgbClr val="F2EEF2"/>
    <a:srgbClr val="E9F2F2"/>
    <a:srgbClr val="F6F6FF"/>
    <a:srgbClr val="5F5F99"/>
    <a:srgbClr val="8D1D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0687"/>
    <p:restoredTop sz="94661"/>
  </p:normalViewPr>
  <p:slideViewPr>
    <p:cSldViewPr snapToGrid="0" snapToObjects="1">
      <p:cViewPr varScale="1">
        <p:scale>
          <a:sx n="108" d="100"/>
          <a:sy n="108" d="100"/>
        </p:scale>
        <p:origin x="384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9D2864-9A54-0C46-9067-EB59F0B675F7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07A2D9-CA6F-884E-9B40-757DB9502D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3364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07A2D9-CA6F-884E-9B40-757DB9502D6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701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07A2D9-CA6F-884E-9B40-757DB9502D6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2343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07A2D9-CA6F-884E-9B40-757DB9502D6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499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FAE670-C02F-6544-8C87-BBECEA3AB3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6FC5CA-2F96-7C46-A35D-6A8A47BB4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3D78EA-E24C-EE4E-9972-020734B9C0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E5683-D02F-9D4D-9329-EEE109B5E666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544DA8-09AD-1349-B37F-3BB124BDB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DEDFBF-954F-454C-ABD1-73DB0B707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B4070-C158-9044-BDAF-777CA1617705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449A7C4-0171-A642-965E-FEE5072AF7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8756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5F335-1D18-8247-B0BA-F00CE85732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70F991-29C0-C04C-B23F-36CC738D8F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03913A-6294-1C4C-B12D-88339E90CB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E5683-D02F-9D4D-9329-EEE109B5E666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5A1A12-40D1-1C40-8D8A-051847B86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15FE8D-19B4-D641-BCD5-A5EF65780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B4070-C158-9044-BDAF-777CA1617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4236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21FA840-09BB-CD42-BEC7-B255494EE5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BEF5B3-8B75-D049-8174-3BB38F2C96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748E61-829A-3C4B-8E8A-F110941A1A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E5683-D02F-9D4D-9329-EEE109B5E666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AC821F-13E3-1247-AA70-9485F5062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DDF31E-A8D1-7547-83EF-5F36A7FC24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B4070-C158-9044-BDAF-777CA1617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3663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C72356-9986-684A-96A7-5F2F032869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BCBA81-143F-C846-8ABE-D302481207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55ED67-674C-EB4C-8C41-43B4160EE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E5683-D02F-9D4D-9329-EEE109B5E666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D5BDE7-FDD4-DD48-9F04-075F08CC08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6A917A-1CE9-B94F-B979-07956039E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B4070-C158-9044-BDAF-777CA1617705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E5C8131B-E76C-6A4C-9B9B-C35C2679FD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6472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A1260F-59B0-164F-866D-743A16BA9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F1C44B-DE36-414E-86CF-63B6C2384B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BCF056-C6D8-A64E-9680-99D6A48C27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E5683-D02F-9D4D-9329-EEE109B5E666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7CB6FE-8908-4A4F-BF8C-01E9C352C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BC6BFE-E198-5B4B-8DD8-8F9E07D9C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B4070-C158-9044-BDAF-777CA1617705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Shape, rectangle&#10;&#10;Description automatically generated">
            <a:extLst>
              <a:ext uri="{FF2B5EF4-FFF2-40B4-BE49-F238E27FC236}">
                <a16:creationId xmlns:a16="http://schemas.microsoft.com/office/drawing/2014/main" id="{71BAD3CD-D7E0-D84F-AB7F-757194E8DD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3">
            <a:extLst>
              <a:ext uri="{FF2B5EF4-FFF2-40B4-BE49-F238E27FC236}">
                <a16:creationId xmlns:a16="http://schemas.microsoft.com/office/drawing/2014/main" id="{803EA2ED-BB53-AD4C-A6D4-9AE997C090FB}"/>
              </a:ext>
            </a:extLst>
          </p:cNvPr>
          <p:cNvSpPr txBox="1">
            <a:spLocks/>
          </p:cNvSpPr>
          <p:nvPr userDrawn="1"/>
        </p:nvSpPr>
        <p:spPr>
          <a:xfrm>
            <a:off x="1524000" y="1324734"/>
            <a:ext cx="9144000" cy="14692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b="1" i="0" dirty="0">
              <a:solidFill>
                <a:schemeClr val="bg1"/>
              </a:solidFill>
              <a:latin typeface="Gotham Bold" pitchFamily="2" charset="0"/>
            </a:endParaRPr>
          </a:p>
        </p:txBody>
      </p:sp>
      <p:sp>
        <p:nvSpPr>
          <p:cNvPr id="10" name="Subtitle 4">
            <a:extLst>
              <a:ext uri="{FF2B5EF4-FFF2-40B4-BE49-F238E27FC236}">
                <a16:creationId xmlns:a16="http://schemas.microsoft.com/office/drawing/2014/main" id="{45522193-673C-FE48-B43E-B3241FB91EE2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1524000" y="2794000"/>
            <a:ext cx="9144000" cy="521385"/>
          </a:xfrm>
        </p:spPr>
        <p:txBody>
          <a:bodyPr>
            <a:normAutofit/>
          </a:bodyPr>
          <a:lstStyle>
            <a:lvl1pPr marL="0" indent="0" algn="ctr">
              <a:buNone/>
              <a:defRPr>
                <a:solidFill>
                  <a:schemeClr val="bg1"/>
                </a:solidFill>
                <a:latin typeface="Gotham Medium" pitchFamily="2" charset="0"/>
              </a:defRPr>
            </a:lvl1pPr>
          </a:lstStyle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8198054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FE76CD-8234-FB49-A8C6-C5263A6D88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E5683-D02F-9D4D-9329-EEE109B5E666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C34B08-4FFF-6345-81D6-90C6335207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D33490-D572-5C42-ADD9-B61F60184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B4070-C158-9044-BDAF-777CA1617705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id="{67D35529-EE3C-0C4C-9691-61900868285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4886"/>
            <a:ext cx="12541956" cy="6906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041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532D5-409B-FC40-9E1B-A6CDEBFFD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3F152C-D91C-2146-BEBF-666F4AFCE4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1BDCD8-6272-9C4D-8BF9-8C19294241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206CC6C-A8D5-554E-BDD5-4E2BE2BFA6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9E5740-D4BA-5242-AC64-C5EAE79071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E7C4DA8-0792-414D-B85D-321D7635E9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E5683-D02F-9D4D-9329-EEE109B5E666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5AF7B14-1711-9F42-819A-6D9AD7843D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DAFBF1-2547-0C4C-9ED2-44477B400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B4070-C158-9044-BDAF-777CA1617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2892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C8CADB-9CC4-A743-A419-82DB7E1001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3761E7-4AAB-A349-AEB6-3923AAA56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E5683-D02F-9D4D-9329-EEE109B5E666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4F084C-860A-1D4B-8FA0-0ABBA8772D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7EF835-20DF-FC48-8665-64E6A59DF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B4070-C158-9044-BDAF-777CA1617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1043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CF44152-3A3B-9F46-80DA-51EF538C0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E5683-D02F-9D4D-9329-EEE109B5E666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418931-6375-9149-98D2-41256BB84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4193B9-B5B4-E348-9313-F6A8E19DC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B4070-C158-9044-BDAF-777CA1617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4521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ED44A0-9CF2-7541-AC3C-32D9ED4FC3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DB682D-E94C-D24D-AAF9-5CDF5AA6BA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E71C0A-AEA1-1E4D-BEC4-C55F80D7A0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1C3FB0-F1EC-FF41-90D6-9E3513C78D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E5683-D02F-9D4D-9329-EEE109B5E666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B47231-75B8-2640-90BD-AFC1BC9EE7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1499CA-F2F7-4E4F-B922-625752416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B4070-C158-9044-BDAF-777CA1617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9273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7E1AF-D2E5-1940-93B4-D69F9E743B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097D88A-187A-2B44-96D6-C1EF2DE3A0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081193-4D51-324E-BB40-912FA94BC9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B5BD32-D8A1-DD44-872A-C3C7CCC17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E5683-D02F-9D4D-9329-EEE109B5E666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81E9A2-0845-684E-BCEB-5FC227C80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3AF43F-5CE5-4846-B38F-CD6BCA257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B4070-C158-9044-BDAF-777CA1617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1054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E33BBA1-5653-274A-96CA-0E215C66F0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F0F374-DE35-B142-B96C-EA21C3DD2A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F00589-E20A-2B4D-9F12-11A4F8DC4F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2E5683-D02F-9D4D-9329-EEE109B5E666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5F0D7E-0991-6448-BD68-61D9480D86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69133A-C9D1-C442-B76E-6B6DDED410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9B4070-C158-9044-BDAF-777CA1617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870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B733B8-5139-1D49-B4E1-74B770ADAA7F}"/>
              </a:ext>
            </a:extLst>
          </p:cNvPr>
          <p:cNvSpPr txBox="1">
            <a:spLocks/>
          </p:cNvSpPr>
          <p:nvPr/>
        </p:nvSpPr>
        <p:spPr>
          <a:xfrm>
            <a:off x="464326" y="2358189"/>
            <a:ext cx="3470001" cy="220252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sz="48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venir Black"/>
              </a:rPr>
              <a:t>X49™ </a:t>
            </a:r>
            <a:br>
              <a:rPr lang="en-US" altLang="zh-TW" sz="48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venir Black"/>
              </a:rPr>
            </a:br>
            <a:r>
              <a:rPr lang="zh-TW" sz="48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venir Black"/>
              </a:rPr>
              <a:t>產品</a:t>
            </a:r>
            <a:r>
              <a:rPr lang="zh-TW" altLang="en-US" sz="48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venir Black"/>
              </a:rPr>
              <a:t>說明</a:t>
            </a:r>
            <a:endParaRPr lang="zh-TW" sz="48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venir Black"/>
            </a:endParaRP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0233E848-70A4-4A4D-BBA7-D57CDE6404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5748" y="1431757"/>
            <a:ext cx="6891926" cy="5426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9326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A173A-8570-B54B-AD24-41EAB05ACA99}"/>
              </a:ext>
            </a:extLst>
          </p:cNvPr>
          <p:cNvSpPr txBox="1">
            <a:spLocks/>
          </p:cNvSpPr>
          <p:nvPr/>
        </p:nvSpPr>
        <p:spPr>
          <a:xfrm>
            <a:off x="536515" y="1268238"/>
            <a:ext cx="2917885" cy="3292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sz="3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venir Black"/>
              </a:rPr>
              <a:t>研究證實 AHK-Cu 的生成</a:t>
            </a:r>
            <a:endParaRPr lang="en-US" altLang="zh-TW" sz="3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venir Black"/>
            </a:endParaRPr>
          </a:p>
          <a:p>
            <a:pPr algn="l"/>
            <a:r>
              <a:rPr lang="zh-TW" sz="3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venir Black"/>
              </a:rPr>
              <a:t>來自於 X49™ 的效果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AEAE85-B8A7-A04D-AFA2-1D42D68E346E}"/>
              </a:ext>
            </a:extLst>
          </p:cNvPr>
          <p:cNvSpPr txBox="1">
            <a:spLocks/>
          </p:cNvSpPr>
          <p:nvPr/>
        </p:nvSpPr>
        <p:spPr>
          <a:xfrm>
            <a:off x="4747271" y="1260122"/>
            <a:ext cx="6908214" cy="10487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lang="zh-TW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venir Book"/>
              </a:rPr>
              <a:t>在基線，使用貼片 24 小時及 7 天時採集的血液檢體，測量 AHK-Cu 濃度數值。基於便利性之考量，採集 10 位年齡介於 40-81 歲之男性或女性的檢體進行一項研究。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BBA3222-36DB-5C46-BF3E-FD6E91F4026A}"/>
              </a:ext>
            </a:extLst>
          </p:cNvPr>
          <p:cNvSpPr/>
          <p:nvPr/>
        </p:nvSpPr>
        <p:spPr>
          <a:xfrm flipH="1">
            <a:off x="4652198" y="2210862"/>
            <a:ext cx="45719" cy="259217"/>
          </a:xfrm>
          <a:prstGeom prst="rect">
            <a:avLst/>
          </a:prstGeom>
          <a:solidFill>
            <a:srgbClr val="7C19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A2C60AC-F099-EF45-8BD1-9D061924603E}"/>
              </a:ext>
            </a:extLst>
          </p:cNvPr>
          <p:cNvCxnSpPr>
            <a:stCxn id="9" idx="1"/>
          </p:cNvCxnSpPr>
          <p:nvPr/>
        </p:nvCxnSpPr>
        <p:spPr>
          <a:xfrm>
            <a:off x="4697917" y="2340471"/>
            <a:ext cx="631321" cy="1020"/>
          </a:xfrm>
          <a:prstGeom prst="line">
            <a:avLst/>
          </a:prstGeom>
          <a:ln>
            <a:solidFill>
              <a:srgbClr val="7C19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字方塊 5">
            <a:extLst>
              <a:ext uri="{FF2B5EF4-FFF2-40B4-BE49-F238E27FC236}">
                <a16:creationId xmlns:a16="http://schemas.microsoft.com/office/drawing/2014/main" id="{0207EE33-447C-4444-A59F-AD1E26C7BECB}"/>
              </a:ext>
            </a:extLst>
          </p:cNvPr>
          <p:cNvSpPr txBox="1"/>
          <p:nvPr/>
        </p:nvSpPr>
        <p:spPr>
          <a:xfrm>
            <a:off x="5798650" y="6442502"/>
            <a:ext cx="660702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TW" altLang="en-US" sz="1050" b="0" i="0" u="none" strike="noStrike" baseline="0" dirty="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警語</a:t>
            </a:r>
            <a:r>
              <a:rPr lang="en-US" altLang="zh-TW" sz="1050" b="0" i="0" u="none" strike="noStrike" baseline="0" dirty="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 </a:t>
            </a:r>
            <a:r>
              <a:rPr lang="zh-TW" altLang="en-US" sz="1050" b="0" i="0" u="none" strike="noStrike" baseline="0" dirty="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此文件內容有在特定國家可能會被認定為宣稱療效的敘述，請勿將此文件或其內容分享或口述給其他人。 </a:t>
            </a:r>
            <a:endParaRPr lang="en-US" altLang="zh-TW" sz="1050" b="0" i="0" u="none" strike="noStrike" baseline="0" dirty="0">
              <a:solidFill>
                <a:schemeClr val="bg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l"/>
            <a:r>
              <a:rPr lang="zh-TW" altLang="en-US" sz="1050" b="0" i="0" u="none" strike="noStrike" baseline="0" dirty="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一旦被衛生單位認定分享或廣發宣稱療效的敘述，可能會被處以高額的罰鍰。</a:t>
            </a:r>
            <a:endParaRPr lang="zh-TW" altLang="en-US" sz="1050" dirty="0">
              <a:solidFill>
                <a:schemeClr val="bg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127174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A173A-8570-B54B-AD24-41EAB05ACA99}"/>
              </a:ext>
            </a:extLst>
          </p:cNvPr>
          <p:cNvSpPr txBox="1">
            <a:spLocks/>
          </p:cNvSpPr>
          <p:nvPr/>
        </p:nvSpPr>
        <p:spPr>
          <a:xfrm>
            <a:off x="536515" y="1268238"/>
            <a:ext cx="2917885" cy="3292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sz="3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venir Black"/>
              </a:rPr>
              <a:t>研究證實 AHK-Cu 的生成 </a:t>
            </a:r>
          </a:p>
          <a:p>
            <a:pPr algn="l"/>
            <a:r>
              <a:rPr lang="zh-TW" sz="3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venir Black"/>
              </a:rPr>
              <a:t>來自於 X49™ 的效果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AEAE85-B8A7-A04D-AFA2-1D42D68E346E}"/>
              </a:ext>
            </a:extLst>
          </p:cNvPr>
          <p:cNvSpPr txBox="1">
            <a:spLocks/>
          </p:cNvSpPr>
          <p:nvPr/>
        </p:nvSpPr>
        <p:spPr>
          <a:xfrm>
            <a:off x="4747271" y="1305842"/>
            <a:ext cx="6908214" cy="141245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lang="zh-TW" altLang="zh-TW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venir Book"/>
              </a:rPr>
              <a:t>在基線，使用貼片 24 小時及 7 天時採集的血液檢體</a:t>
            </a:r>
            <a:r>
              <a:rPr lang="zh-TW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venir Book"/>
              </a:rPr>
              <a:t>，測量 AHK-Cu 濃度數值。基於便利性之考量，採集 10 位年齡介於 40-81 歲之男性或女性的檢體進行一項研究。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71CEF24-2C86-BB4D-BB6C-3F59BB1A2F00}"/>
              </a:ext>
            </a:extLst>
          </p:cNvPr>
          <p:cNvSpPr/>
          <p:nvPr/>
        </p:nvSpPr>
        <p:spPr>
          <a:xfrm flipH="1">
            <a:off x="4652198" y="2210862"/>
            <a:ext cx="45719" cy="259217"/>
          </a:xfrm>
          <a:prstGeom prst="rect">
            <a:avLst/>
          </a:prstGeom>
          <a:solidFill>
            <a:srgbClr val="7C19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5A01ECE-5F59-774D-8B4E-70F39F461B4E}"/>
              </a:ext>
            </a:extLst>
          </p:cNvPr>
          <p:cNvCxnSpPr>
            <a:stCxn id="6" idx="1"/>
          </p:cNvCxnSpPr>
          <p:nvPr/>
        </p:nvCxnSpPr>
        <p:spPr>
          <a:xfrm>
            <a:off x="4697917" y="2340471"/>
            <a:ext cx="631321" cy="1020"/>
          </a:xfrm>
          <a:prstGeom prst="line">
            <a:avLst/>
          </a:prstGeom>
          <a:ln>
            <a:solidFill>
              <a:srgbClr val="7C19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ECAD4A94-E941-2C49-9E37-DFAE4DE4DC53}"/>
              </a:ext>
            </a:extLst>
          </p:cNvPr>
          <p:cNvSpPr/>
          <p:nvPr/>
        </p:nvSpPr>
        <p:spPr>
          <a:xfrm flipH="1">
            <a:off x="4655513" y="4430598"/>
            <a:ext cx="45719" cy="259217"/>
          </a:xfrm>
          <a:prstGeom prst="rect">
            <a:avLst/>
          </a:prstGeom>
          <a:solidFill>
            <a:srgbClr val="7C19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352BF40-43C8-634F-BB23-16E522648267}"/>
              </a:ext>
            </a:extLst>
          </p:cNvPr>
          <p:cNvCxnSpPr>
            <a:stCxn id="8" idx="1"/>
          </p:cNvCxnSpPr>
          <p:nvPr/>
        </p:nvCxnSpPr>
        <p:spPr>
          <a:xfrm>
            <a:off x="4701232" y="4560207"/>
            <a:ext cx="631321" cy="1020"/>
          </a:xfrm>
          <a:prstGeom prst="line">
            <a:avLst/>
          </a:prstGeom>
          <a:ln>
            <a:solidFill>
              <a:srgbClr val="7C19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25BD445-9EDE-DF47-9868-4A1CCD7E1C6A}"/>
              </a:ext>
            </a:extLst>
          </p:cNvPr>
          <p:cNvSpPr txBox="1">
            <a:spLocks/>
          </p:cNvSpPr>
          <p:nvPr/>
        </p:nvSpPr>
        <p:spPr>
          <a:xfrm>
            <a:off x="4747271" y="2790663"/>
            <a:ext cx="7015751" cy="189653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lang="zh-TW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venir Book"/>
              </a:rPr>
              <a:t>一項研究指出，非全素或素食者之 AHK-Cu 有較高的趨勢。  </a:t>
            </a:r>
            <a:r>
              <a:rPr lang="zh-TW" alt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venir Book"/>
              </a:rPr>
              <a:t>素食</a:t>
            </a:r>
            <a:r>
              <a:rPr lang="zh-TW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venir Book"/>
              </a:rPr>
              <a:t>族群普遍缺乏丙胺酸。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lang="zh-TW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venir Book"/>
              </a:rPr>
              <a:t>為了使 X49™ 發揮最佳效果，建議攝取富含丙胺酸的食物，在有必要時，可以攝取營養補充品。</a:t>
            </a:r>
            <a:r>
              <a:rPr lang="zh-TW" alt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venir Book"/>
              </a:rPr>
              <a:t>如：</a:t>
            </a:r>
            <a:r>
              <a:rPr lang="zh-TW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venir Book"/>
              </a:rPr>
              <a:t>  肉、禽、魚、乳製品、蛋、大豆、豆類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252738BE-0F0C-40C2-AA05-4BDDE847870C}"/>
              </a:ext>
            </a:extLst>
          </p:cNvPr>
          <p:cNvSpPr txBox="1"/>
          <p:nvPr/>
        </p:nvSpPr>
        <p:spPr>
          <a:xfrm>
            <a:off x="5798650" y="6442502"/>
            <a:ext cx="660702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TW" altLang="en-US" sz="1050" b="0" i="0" u="none" strike="noStrike" baseline="0" dirty="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警語</a:t>
            </a:r>
            <a:r>
              <a:rPr lang="en-US" altLang="zh-TW" sz="1050" b="0" i="0" u="none" strike="noStrike" baseline="0" dirty="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 </a:t>
            </a:r>
            <a:r>
              <a:rPr lang="zh-TW" altLang="en-US" sz="1050" b="0" i="0" u="none" strike="noStrike" baseline="0" dirty="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此文件內容有在特定國家可能會被認定為宣稱療效的敘述，請勿將此文件或其內容分享或口述給其他人。 </a:t>
            </a:r>
            <a:endParaRPr lang="en-US" altLang="zh-TW" sz="1050" b="0" i="0" u="none" strike="noStrike" baseline="0" dirty="0">
              <a:solidFill>
                <a:schemeClr val="bg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l"/>
            <a:r>
              <a:rPr lang="zh-TW" altLang="en-US" sz="1050" b="0" i="0" u="none" strike="noStrike" baseline="0" dirty="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一旦被衛生單位認定分享或廣發宣稱療效的敘述，可能會被處以高額的罰鍰。</a:t>
            </a:r>
            <a:endParaRPr lang="zh-TW" altLang="en-US" sz="1050" dirty="0">
              <a:solidFill>
                <a:schemeClr val="bg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521106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A173A-8570-B54B-AD24-41EAB05ACA99}"/>
              </a:ext>
            </a:extLst>
          </p:cNvPr>
          <p:cNvSpPr txBox="1">
            <a:spLocks/>
          </p:cNvSpPr>
          <p:nvPr/>
        </p:nvSpPr>
        <p:spPr>
          <a:xfrm>
            <a:off x="536515" y="1268238"/>
            <a:ext cx="2917885" cy="3292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sz="3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venir Black"/>
              </a:rPr>
              <a:t>研究證實 AHK-Cu 的生成 </a:t>
            </a:r>
          </a:p>
          <a:p>
            <a:pPr algn="l"/>
            <a:r>
              <a:rPr lang="zh-TW" sz="3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venir Black"/>
              </a:rPr>
              <a:t>來自於 X49™ 的效果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AEAE85-B8A7-A04D-AFA2-1D42D68E346E}"/>
              </a:ext>
            </a:extLst>
          </p:cNvPr>
          <p:cNvSpPr txBox="1">
            <a:spLocks/>
          </p:cNvSpPr>
          <p:nvPr/>
        </p:nvSpPr>
        <p:spPr>
          <a:xfrm>
            <a:off x="4747271" y="1321082"/>
            <a:ext cx="6908214" cy="101621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lang="zh-TW" altLang="zh-TW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venir Book"/>
              </a:rPr>
              <a:t>在基線，使用貼片 24 小時及 7 天時採集的血液檢體</a:t>
            </a:r>
            <a:r>
              <a:rPr lang="zh-TW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venir Book"/>
              </a:rPr>
              <a:t>，測量 AHK-Cu 濃度數值。基於便利性之考量，採集 10 位年齡介於 40-81 歲之男性或女性的檢體進行一項研究。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B5E46E7-9E45-FA4D-BA04-B8796C0D7945}"/>
              </a:ext>
            </a:extLst>
          </p:cNvPr>
          <p:cNvSpPr txBox="1">
            <a:spLocks/>
          </p:cNvSpPr>
          <p:nvPr/>
        </p:nvSpPr>
        <p:spPr>
          <a:xfrm>
            <a:off x="4747271" y="2493483"/>
            <a:ext cx="7015751" cy="150599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lang="zh-TW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venir Book"/>
              </a:rPr>
              <a:t>一項研究指出，非全素或素食者之 AHK-Cu 有較高的趨勢。  </a:t>
            </a:r>
            <a:r>
              <a:rPr lang="zh-TW" alt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venir Book"/>
              </a:rPr>
              <a:t>素食</a:t>
            </a:r>
            <a:r>
              <a:rPr lang="zh-TW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venir Book"/>
              </a:rPr>
              <a:t>族群普遍缺乏丙胺酸。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lang="zh-TW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venir Book"/>
              </a:rPr>
              <a:t>為了使 X49™ 發揮最佳效果，建議攝取富含丙胺酸的食物，在有必要時，可以攝取營養補充品。  </a:t>
            </a:r>
            <a:r>
              <a:rPr lang="zh-TW" alt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venir Book"/>
              </a:rPr>
              <a:t>如：</a:t>
            </a:r>
            <a:r>
              <a:rPr lang="zh-TW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venir Book"/>
              </a:rPr>
              <a:t>肉、禽、魚、乳製品、蛋、大豆、豆類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C74D9DB-D0AF-B948-966B-4457B8A34CA0}"/>
              </a:ext>
            </a:extLst>
          </p:cNvPr>
          <p:cNvSpPr txBox="1">
            <a:spLocks/>
          </p:cNvSpPr>
          <p:nvPr/>
        </p:nvSpPr>
        <p:spPr>
          <a:xfrm>
            <a:off x="4747271" y="4430336"/>
            <a:ext cx="7015751" cy="189653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lang="zh-TW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venir Book"/>
              </a:rPr>
              <a:t>在另一項證實達統計顯著性的試驗中：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lang="zh-TW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venir Book"/>
              </a:rPr>
              <a:t>在使用後，可以提升 AHK-Cu 代謝，協助維護骨骼健康。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10760C5-F36A-FF49-9E67-16B82A2AC1C4}"/>
              </a:ext>
            </a:extLst>
          </p:cNvPr>
          <p:cNvSpPr/>
          <p:nvPr/>
        </p:nvSpPr>
        <p:spPr>
          <a:xfrm flipH="1">
            <a:off x="4652198" y="2210862"/>
            <a:ext cx="45719" cy="259217"/>
          </a:xfrm>
          <a:prstGeom prst="rect">
            <a:avLst/>
          </a:prstGeom>
          <a:solidFill>
            <a:srgbClr val="7C19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55E7D10-0F1E-3A48-8943-ABCBB14A3F6A}"/>
              </a:ext>
            </a:extLst>
          </p:cNvPr>
          <p:cNvCxnSpPr>
            <a:cxnSpLocks/>
            <a:stCxn id="6" idx="1"/>
          </p:cNvCxnSpPr>
          <p:nvPr/>
        </p:nvCxnSpPr>
        <p:spPr>
          <a:xfrm>
            <a:off x="4697917" y="2340471"/>
            <a:ext cx="631321" cy="1020"/>
          </a:xfrm>
          <a:prstGeom prst="line">
            <a:avLst/>
          </a:prstGeom>
          <a:ln>
            <a:solidFill>
              <a:srgbClr val="7C19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BD3ABD3E-0356-2D48-B12A-B3F477BD9E68}"/>
              </a:ext>
            </a:extLst>
          </p:cNvPr>
          <p:cNvSpPr/>
          <p:nvPr/>
        </p:nvSpPr>
        <p:spPr>
          <a:xfrm flipH="1">
            <a:off x="4655513" y="4171518"/>
            <a:ext cx="45719" cy="259217"/>
          </a:xfrm>
          <a:prstGeom prst="rect">
            <a:avLst/>
          </a:prstGeom>
          <a:solidFill>
            <a:srgbClr val="7C19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A2A8B36-880B-9944-B664-4B1FA019914F}"/>
              </a:ext>
            </a:extLst>
          </p:cNvPr>
          <p:cNvCxnSpPr>
            <a:cxnSpLocks/>
          </p:cNvCxnSpPr>
          <p:nvPr/>
        </p:nvCxnSpPr>
        <p:spPr>
          <a:xfrm>
            <a:off x="4701232" y="4293507"/>
            <a:ext cx="631321" cy="1020"/>
          </a:xfrm>
          <a:prstGeom prst="line">
            <a:avLst/>
          </a:prstGeom>
          <a:ln>
            <a:solidFill>
              <a:srgbClr val="7C19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字方塊 9">
            <a:extLst>
              <a:ext uri="{FF2B5EF4-FFF2-40B4-BE49-F238E27FC236}">
                <a16:creationId xmlns:a16="http://schemas.microsoft.com/office/drawing/2014/main" id="{EB8EFC66-8BF7-441F-8347-83D90C79DDF0}"/>
              </a:ext>
            </a:extLst>
          </p:cNvPr>
          <p:cNvSpPr txBox="1"/>
          <p:nvPr/>
        </p:nvSpPr>
        <p:spPr>
          <a:xfrm>
            <a:off x="5798650" y="6451929"/>
            <a:ext cx="660702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TW" altLang="en-US" sz="1050" b="0" i="0" u="none" strike="noStrike" baseline="0" dirty="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警語</a:t>
            </a:r>
            <a:r>
              <a:rPr lang="en-US" altLang="zh-TW" sz="1050" b="0" i="0" u="none" strike="noStrike" baseline="0" dirty="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 </a:t>
            </a:r>
            <a:r>
              <a:rPr lang="zh-TW" altLang="en-US" sz="1050" b="0" i="0" u="none" strike="noStrike" baseline="0" dirty="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此文件內容有在特定國家可能會被認定為宣稱療效的敘述，請勿將此文件或其內容分享或口述給其他人。 </a:t>
            </a:r>
            <a:endParaRPr lang="en-US" altLang="zh-TW" sz="1050" b="0" i="0" u="none" strike="noStrike" baseline="0" dirty="0">
              <a:solidFill>
                <a:schemeClr val="bg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l"/>
            <a:r>
              <a:rPr lang="zh-TW" altLang="en-US" sz="1050" b="0" i="0" u="none" strike="noStrike" baseline="0" dirty="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一旦被衛生單位認定分享或廣發宣稱療效的敘述，可能會被處以高額的罰鍰。</a:t>
            </a:r>
            <a:endParaRPr lang="zh-TW" altLang="en-US" sz="1050" dirty="0">
              <a:solidFill>
                <a:schemeClr val="bg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427700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691CC8C-C107-1741-B896-280F0AA93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365"/>
            <a:ext cx="10515600" cy="2200484"/>
          </a:xfrm>
        </p:spPr>
        <p:txBody>
          <a:bodyPr>
            <a:normAutofit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zh-TW" sz="4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我可以預期 X49™ 發揮哪些效益？</a:t>
            </a:r>
          </a:p>
        </p:txBody>
      </p:sp>
    </p:spTree>
    <p:extLst>
      <p:ext uri="{BB962C8B-B14F-4D97-AF65-F5344CB8AC3E}">
        <p14:creationId xmlns:p14="http://schemas.microsoft.com/office/powerpoint/2010/main" val="7192522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BDFAEDC-D029-D049-A573-AACD05D57E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60" r="3261" b="-1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E17AC69-BE98-3542-A11A-F92A06D633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9152" y="72022"/>
            <a:ext cx="4333998" cy="67134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AF57EA75-C4C9-AA41-AF0C-41103D41CA8F}"/>
              </a:ext>
            </a:extLst>
          </p:cNvPr>
          <p:cNvSpPr txBox="1">
            <a:spLocks/>
          </p:cNvSpPr>
          <p:nvPr/>
        </p:nvSpPr>
        <p:spPr>
          <a:xfrm>
            <a:off x="8625841" y="1203161"/>
            <a:ext cx="3045516" cy="1366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sz="3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venir Black"/>
              </a:rPr>
              <a:t>X49™ </a:t>
            </a:r>
            <a:r>
              <a:rPr lang="zh-TW" sz="4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venir Black"/>
              </a:rPr>
              <a:t>的效益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1BDC160-D07F-5C4B-8A0A-52FD3403383F}"/>
              </a:ext>
            </a:extLst>
          </p:cNvPr>
          <p:cNvSpPr/>
          <p:nvPr/>
        </p:nvSpPr>
        <p:spPr>
          <a:xfrm>
            <a:off x="8384885" y="2959885"/>
            <a:ext cx="3489882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marR="0" lvl="0" indent="-3429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zh-TW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迅速安全地增加肌肉</a:t>
            </a:r>
          </a:p>
          <a:p>
            <a:pPr marL="400050" marR="0" lvl="0" indent="-3429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zh-TW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增進力量、重拾健康體態</a:t>
            </a:r>
          </a:p>
          <a:p>
            <a:pPr marL="400050" marR="0" lvl="0" indent="-3429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zh-TW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使用第一週，即可增進精力</a:t>
            </a:r>
          </a:p>
          <a:p>
            <a:pPr marL="400050" indent="-342900">
              <a:lnSpc>
                <a:spcPct val="90000"/>
              </a:lnSpc>
              <a:spcAft>
                <a:spcPts val="600"/>
              </a:spcAft>
              <a:buClr>
                <a:schemeClr val="bg1"/>
              </a:buClr>
              <a:buFont typeface="Courier New" panose="02070309020205020404" pitchFamily="49" charset="0"/>
              <a:buChar char="o"/>
              <a:defRPr/>
            </a:pPr>
            <a:r>
              <a:rPr lang="zh-TW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增進、防護心血管健康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7B618DE-E996-004A-8889-21C43EC1BC5E}"/>
              </a:ext>
            </a:extLst>
          </p:cNvPr>
          <p:cNvCxnSpPr>
            <a:cxnSpLocks/>
          </p:cNvCxnSpPr>
          <p:nvPr/>
        </p:nvCxnSpPr>
        <p:spPr>
          <a:xfrm>
            <a:off x="8879306" y="2718228"/>
            <a:ext cx="1913020" cy="0"/>
          </a:xfrm>
          <a:prstGeom prst="line">
            <a:avLst/>
          </a:prstGeom>
          <a:ln>
            <a:solidFill>
              <a:schemeClr val="bg1">
                <a:alpha val="39748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字方塊 6">
            <a:extLst>
              <a:ext uri="{FF2B5EF4-FFF2-40B4-BE49-F238E27FC236}">
                <a16:creationId xmlns:a16="http://schemas.microsoft.com/office/drawing/2014/main" id="{ED59B0B6-146F-4A94-9C29-7764B76E6D3D}"/>
              </a:ext>
            </a:extLst>
          </p:cNvPr>
          <p:cNvSpPr txBox="1"/>
          <p:nvPr/>
        </p:nvSpPr>
        <p:spPr>
          <a:xfrm>
            <a:off x="8174296" y="6046758"/>
            <a:ext cx="388610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TW" altLang="en-US" sz="1050" b="0" i="0" u="none" strike="noStrike" baseline="0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警語</a:t>
            </a:r>
            <a:r>
              <a:rPr lang="en-US" altLang="zh-TW" sz="1050" b="0" i="0" u="none" strike="noStrike" baseline="0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 </a:t>
            </a:r>
            <a:r>
              <a:rPr lang="zh-TW" altLang="en-US" sz="1050" b="0" i="0" u="none" strike="noStrike" baseline="0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此文件內容有在特定國家可能會被認定為宣稱療效的敘述，請勿將此文件或其內容分享或口述給其他人。 </a:t>
            </a:r>
            <a:endParaRPr lang="en-US" altLang="zh-TW" sz="1050" b="0" i="0" u="none" strike="noStrike" baseline="0" dirty="0">
              <a:solidFill>
                <a:schemeClr val="bg1">
                  <a:lumMod val="9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l"/>
            <a:r>
              <a:rPr lang="zh-TW" altLang="en-US" sz="1050" b="0" i="0" u="none" strike="noStrike" baseline="0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一旦被衛生單位認定分享或廣發宣稱療效的敘述，可能會被處以高額的罰鍰。</a:t>
            </a:r>
            <a:endParaRPr lang="zh-TW" altLang="en-US" sz="1050" dirty="0">
              <a:solidFill>
                <a:schemeClr val="bg1">
                  <a:lumMod val="9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203574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135C260-D554-6E4D-8300-2458674989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9152" y="72022"/>
            <a:ext cx="4333998" cy="67134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946AABEC-678A-0045-893C-29FE8BC9D464}"/>
              </a:ext>
            </a:extLst>
          </p:cNvPr>
          <p:cNvSpPr txBox="1">
            <a:spLocks/>
          </p:cNvSpPr>
          <p:nvPr/>
        </p:nvSpPr>
        <p:spPr>
          <a:xfrm>
            <a:off x="8753471" y="1203161"/>
            <a:ext cx="3147584" cy="1366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sz="3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venir Black"/>
              </a:rPr>
              <a:t>X49™ </a:t>
            </a:r>
            <a:r>
              <a:rPr lang="zh-TW" sz="4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venir Black"/>
              </a:rPr>
              <a:t>的效益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F0EE97B-7C89-AB49-A675-0BF92FF72BD3}"/>
              </a:ext>
            </a:extLst>
          </p:cNvPr>
          <p:cNvSpPr/>
          <p:nvPr/>
        </p:nvSpPr>
        <p:spPr>
          <a:xfrm>
            <a:off x="1269954" y="1494897"/>
            <a:ext cx="1886375" cy="683300"/>
          </a:xfrm>
          <a:prstGeom prst="rect">
            <a:avLst/>
          </a:prstGeom>
        </p:spPr>
        <p:txBody>
          <a:bodyPr wrap="square" anchor="t">
            <a:normAutofit/>
          </a:bodyPr>
          <a:lstStyle/>
          <a:p>
            <a:pPr lvl="0" algn="ctr"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zh-TW" sz="280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運動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3D4BD93-8FAC-B945-ABB3-486250BC402B}"/>
              </a:ext>
            </a:extLst>
          </p:cNvPr>
          <p:cNvSpPr/>
          <p:nvPr/>
        </p:nvSpPr>
        <p:spPr>
          <a:xfrm>
            <a:off x="8753471" y="2959885"/>
            <a:ext cx="3147584" cy="907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" marR="0" lvl="0" fontAlgn="auto"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SzTx/>
              <a:tabLst/>
              <a:defRPr/>
            </a:pPr>
            <a:r>
              <a:rPr lang="zh-TW"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結果是取自一項 </a:t>
            </a:r>
          </a:p>
          <a:p>
            <a:pPr marL="57150" marR="0" lvl="0" fontAlgn="auto"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SzTx/>
              <a:tabLst/>
              <a:defRPr/>
            </a:pPr>
            <a:r>
              <a:rPr lang="zh-TW"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20 人的臨床試驗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06F3561-5313-2246-B70D-6F1C356DC1F5}"/>
              </a:ext>
            </a:extLst>
          </p:cNvPr>
          <p:cNvCxnSpPr>
            <a:cxnSpLocks/>
          </p:cNvCxnSpPr>
          <p:nvPr/>
        </p:nvCxnSpPr>
        <p:spPr>
          <a:xfrm>
            <a:off x="8879306" y="2718228"/>
            <a:ext cx="1913020" cy="0"/>
          </a:xfrm>
          <a:prstGeom prst="line">
            <a:avLst/>
          </a:prstGeom>
          <a:ln>
            <a:solidFill>
              <a:schemeClr val="bg1">
                <a:alpha val="39748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BEA963FC-A45A-474A-9202-8A86DFED8841}"/>
              </a:ext>
            </a:extLst>
          </p:cNvPr>
          <p:cNvSpPr/>
          <p:nvPr/>
        </p:nvSpPr>
        <p:spPr>
          <a:xfrm>
            <a:off x="3993053" y="1494897"/>
            <a:ext cx="4908644" cy="1044398"/>
          </a:xfrm>
          <a:prstGeom prst="rect">
            <a:avLst/>
          </a:prstGeom>
        </p:spPr>
        <p:txBody>
          <a:bodyPr wrap="square" anchor="t">
            <a:normAutofit lnSpcReduction="10000"/>
          </a:bodyPr>
          <a:lstStyle/>
          <a:p>
            <a:pPr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zh-TW" sz="280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改善幅度 (%) </a:t>
            </a:r>
          </a:p>
          <a:p>
            <a:pPr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zh-TW" sz="280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 個月</a:t>
            </a:r>
          </a:p>
          <a:p>
            <a:pPr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endParaRPr lang="en-IE" sz="2800" dirty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FE7E6B2-0505-A34B-859E-F92FD12091E4}"/>
              </a:ext>
            </a:extLst>
          </p:cNvPr>
          <p:cNvSpPr/>
          <p:nvPr/>
        </p:nvSpPr>
        <p:spPr>
          <a:xfrm>
            <a:off x="4112806" y="3124190"/>
            <a:ext cx="257888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zh-TW" sz="240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70.59%</a:t>
            </a:r>
          </a:p>
          <a:p>
            <a:pPr lvl="0"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zh-TW" sz="240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81.82%</a:t>
            </a:r>
          </a:p>
          <a:p>
            <a:pPr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zh-TW" sz="240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47.06%</a:t>
            </a:r>
          </a:p>
          <a:p>
            <a:pPr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zh-TW" sz="240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112.50%</a:t>
            </a:r>
          </a:p>
          <a:p>
            <a:pPr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zh-TW" sz="240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74.49%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AAE7FD3-62C0-994E-B7E0-6A4A9BD6B730}"/>
              </a:ext>
            </a:extLst>
          </p:cNvPr>
          <p:cNvSpPr/>
          <p:nvPr/>
        </p:nvSpPr>
        <p:spPr>
          <a:xfrm>
            <a:off x="1382431" y="3124190"/>
            <a:ext cx="234444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zh-TW" sz="2400">
                <a:solidFill>
                  <a:srgbClr val="7C195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仰臥起坐</a:t>
            </a:r>
          </a:p>
          <a:p>
            <a:pPr lvl="0"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zh-TW" sz="2400">
                <a:solidFill>
                  <a:srgbClr val="7C195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伏地挺身</a:t>
            </a:r>
          </a:p>
          <a:p>
            <a:pPr lvl="0"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zh-TW" sz="2400">
                <a:solidFill>
                  <a:srgbClr val="7C195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深蹲</a:t>
            </a:r>
          </a:p>
          <a:p>
            <a:pPr lvl="0"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zh-TW" sz="2400">
                <a:solidFill>
                  <a:srgbClr val="7C195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二頭肌彎舉</a:t>
            </a:r>
          </a:p>
          <a:p>
            <a:pPr lvl="0"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zh-TW" sz="2400">
                <a:solidFill>
                  <a:srgbClr val="7C195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握力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4261644-E969-1642-A6E3-4F94D7DDFE9E}"/>
              </a:ext>
            </a:extLst>
          </p:cNvPr>
          <p:cNvSpPr/>
          <p:nvPr/>
        </p:nvSpPr>
        <p:spPr>
          <a:xfrm rot="16200000" flipH="1">
            <a:off x="4213867" y="-48136"/>
            <a:ext cx="45719" cy="5630479"/>
          </a:xfrm>
          <a:prstGeom prst="rect">
            <a:avLst/>
          </a:prstGeom>
          <a:solidFill>
            <a:schemeClr val="bg1">
              <a:lumMod val="75000"/>
              <a:alpha val="1381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AAE8B9AD-785B-467D-B446-BF31833BD4E5}"/>
              </a:ext>
            </a:extLst>
          </p:cNvPr>
          <p:cNvSpPr txBox="1"/>
          <p:nvPr/>
        </p:nvSpPr>
        <p:spPr>
          <a:xfrm>
            <a:off x="217982" y="6455924"/>
            <a:ext cx="660702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TW" altLang="en-US" sz="1050" b="0" i="0" u="none" strike="noStrike" baseline="0" dirty="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警語</a:t>
            </a:r>
            <a:r>
              <a:rPr lang="en-US" altLang="zh-TW" sz="1050" b="0" i="0" u="none" strike="noStrike" baseline="0" dirty="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 </a:t>
            </a:r>
            <a:r>
              <a:rPr lang="zh-TW" altLang="en-US" sz="1050" b="0" i="0" u="none" strike="noStrike" baseline="0" dirty="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此文件內容有在特定國家可能會被認定為宣稱療效的敘述，請勿將此文件或其內容分享或口述給其他人。 </a:t>
            </a:r>
            <a:endParaRPr lang="en-US" altLang="zh-TW" sz="1050" b="0" i="0" u="none" strike="noStrike" baseline="0" dirty="0">
              <a:solidFill>
                <a:schemeClr val="bg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l"/>
            <a:r>
              <a:rPr lang="zh-TW" altLang="en-US" sz="1050" b="0" i="0" u="none" strike="noStrike" baseline="0" dirty="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一旦被衛生單位認定分享或廣發宣稱療效的敘述，可能會被處以高額的罰鍰。</a:t>
            </a:r>
            <a:endParaRPr lang="zh-TW" altLang="en-US" sz="1050" dirty="0">
              <a:solidFill>
                <a:schemeClr val="bg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357442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E6186A7-4EA8-F548-AAAA-D0E1C02A91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0163"/>
          <a:stretch/>
        </p:blipFill>
        <p:spPr>
          <a:xfrm>
            <a:off x="828030" y="2255602"/>
            <a:ext cx="1965566" cy="166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31D1121-411C-DE46-B297-093F3640EC17}"/>
              </a:ext>
            </a:extLst>
          </p:cNvPr>
          <p:cNvSpPr txBox="1"/>
          <p:nvPr/>
        </p:nvSpPr>
        <p:spPr>
          <a:xfrm>
            <a:off x="3344811" y="2283162"/>
            <a:ext cx="44619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年齡： 		74</a:t>
            </a:r>
          </a:p>
          <a:p>
            <a:r>
              <a:rPr 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性別： 		男性</a:t>
            </a:r>
          </a:p>
          <a:p>
            <a:r>
              <a:rPr 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體脂率 (%)： 	37.55%</a:t>
            </a:r>
          </a:p>
          <a:p>
            <a:r>
              <a:rPr 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體脂量： 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	</a:t>
            </a:r>
            <a:r>
              <a:rPr 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	66.6 磅 </a:t>
            </a:r>
          </a:p>
          <a:p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無脂肪</a:t>
            </a:r>
            <a:r>
              <a:rPr 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體脂： 	109.4 磅</a:t>
            </a:r>
          </a:p>
          <a:p>
            <a:r>
              <a:rPr 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健康風險： 	較理想值高 53%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3A0ED7B-42D3-0D43-AA2E-AB89B3F390F3}"/>
              </a:ext>
            </a:extLst>
          </p:cNvPr>
          <p:cNvSpPr/>
          <p:nvPr/>
        </p:nvSpPr>
        <p:spPr>
          <a:xfrm>
            <a:off x="3344811" y="1759942"/>
            <a:ext cx="20570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zh-TW" sz="280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使用前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AF9B176-E00B-A648-A0D0-2974DEC21594}"/>
              </a:ext>
            </a:extLst>
          </p:cNvPr>
          <p:cNvSpPr txBox="1">
            <a:spLocks/>
          </p:cNvSpPr>
          <p:nvPr/>
        </p:nvSpPr>
        <p:spPr>
          <a:xfrm>
            <a:off x="491359" y="365127"/>
            <a:ext cx="10515600" cy="9066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sz="4800">
                <a:solidFill>
                  <a:srgbClr val="7C195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X49™ 身體掃描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0CB7A629-5134-45E5-A95F-FA440B5267E0}"/>
              </a:ext>
            </a:extLst>
          </p:cNvPr>
          <p:cNvSpPr txBox="1"/>
          <p:nvPr/>
        </p:nvSpPr>
        <p:spPr>
          <a:xfrm>
            <a:off x="491359" y="6285124"/>
            <a:ext cx="660702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TW" altLang="en-US" sz="1050" b="0" i="0" u="none" strike="noStrike" baseline="0" dirty="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警語</a:t>
            </a:r>
            <a:r>
              <a:rPr lang="en-US" altLang="zh-TW" sz="1050" b="0" i="0" u="none" strike="noStrike" baseline="0" dirty="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 </a:t>
            </a:r>
            <a:r>
              <a:rPr lang="zh-TW" altLang="en-US" sz="1050" b="0" i="0" u="none" strike="noStrike" baseline="0" dirty="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此文件內容有在特定國家可能會被認定為宣稱療效的敘述，請勿將此文件或其內容分享或口述給其他人。 </a:t>
            </a:r>
            <a:endParaRPr lang="en-US" altLang="zh-TW" sz="1050" b="0" i="0" u="none" strike="noStrike" baseline="0" dirty="0">
              <a:solidFill>
                <a:schemeClr val="bg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l"/>
            <a:r>
              <a:rPr lang="zh-TW" altLang="en-US" sz="1050" b="0" i="0" u="none" strike="noStrike" baseline="0" dirty="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一旦被衛生單位認定分享或廣發宣稱療效的敘述，可能會被處以高額的罰鍰。</a:t>
            </a:r>
            <a:endParaRPr lang="zh-TW" altLang="en-US" sz="1050" dirty="0">
              <a:solidFill>
                <a:schemeClr val="bg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506164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E6186A7-4EA8-F548-AAAA-D0E1C02A91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0163"/>
          <a:stretch/>
        </p:blipFill>
        <p:spPr>
          <a:xfrm>
            <a:off x="828030" y="2255602"/>
            <a:ext cx="1965566" cy="166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E88DD6F-D1B3-0C47-9302-F992621EB1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0171"/>
          <a:stretch/>
        </p:blipFill>
        <p:spPr>
          <a:xfrm>
            <a:off x="745846" y="4602398"/>
            <a:ext cx="2047750" cy="17336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31D1121-411C-DE46-B297-093F3640EC17}"/>
              </a:ext>
            </a:extLst>
          </p:cNvPr>
          <p:cNvSpPr txBox="1"/>
          <p:nvPr/>
        </p:nvSpPr>
        <p:spPr>
          <a:xfrm>
            <a:off x="3344811" y="2283162"/>
            <a:ext cx="44619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年齡： 		74</a:t>
            </a:r>
          </a:p>
          <a:p>
            <a:r>
              <a:rPr 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性別： 		男性</a:t>
            </a:r>
          </a:p>
          <a:p>
            <a:r>
              <a:rPr 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體脂率 (%)： 	37.55%</a:t>
            </a:r>
          </a:p>
          <a:p>
            <a:r>
              <a:rPr 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體脂量： 	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	</a:t>
            </a:r>
            <a:r>
              <a:rPr 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66.6 磅 </a:t>
            </a:r>
          </a:p>
          <a:p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無脂肪</a:t>
            </a:r>
            <a:r>
              <a:rPr 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體脂： 	109.4 磅</a:t>
            </a:r>
          </a:p>
          <a:p>
            <a:r>
              <a:rPr 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健康風險： 	較理想值高 53%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329892B-1A5E-8740-BE1D-DB9F855BB642}"/>
              </a:ext>
            </a:extLst>
          </p:cNvPr>
          <p:cNvSpPr txBox="1"/>
          <p:nvPr/>
        </p:nvSpPr>
        <p:spPr>
          <a:xfrm>
            <a:off x="3344811" y="4766348"/>
            <a:ext cx="44619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年齡： 		74</a:t>
            </a:r>
          </a:p>
          <a:p>
            <a:r>
              <a:rPr 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性別： 	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	</a:t>
            </a:r>
            <a:r>
              <a:rPr 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男性</a:t>
            </a:r>
          </a:p>
          <a:p>
            <a:r>
              <a:rPr 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體脂率 (%)： 	33.5%</a:t>
            </a:r>
          </a:p>
          <a:p>
            <a:r>
              <a:rPr 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體脂量： 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	</a:t>
            </a:r>
            <a:r>
              <a:rPr 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	59.4 磅 </a:t>
            </a:r>
          </a:p>
          <a:p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無脂肪</a:t>
            </a:r>
            <a:r>
              <a:rPr 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體脂： 	117.6 磅</a:t>
            </a:r>
          </a:p>
          <a:p>
            <a:r>
              <a:rPr 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健康風險： 	較理想值高出 20%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3A0ED7B-42D3-0D43-AA2E-AB89B3F390F3}"/>
              </a:ext>
            </a:extLst>
          </p:cNvPr>
          <p:cNvSpPr/>
          <p:nvPr/>
        </p:nvSpPr>
        <p:spPr>
          <a:xfrm>
            <a:off x="3344811" y="1759942"/>
            <a:ext cx="20570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zh-TW" sz="280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使用前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CE279C5-00C2-504C-BFBF-CCC9687C258F}"/>
              </a:ext>
            </a:extLst>
          </p:cNvPr>
          <p:cNvSpPr/>
          <p:nvPr/>
        </p:nvSpPr>
        <p:spPr>
          <a:xfrm>
            <a:off x="3344811" y="4243128"/>
            <a:ext cx="17032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zh-TW" sz="280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使用後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AF9B176-E00B-A648-A0D0-2974DEC21594}"/>
              </a:ext>
            </a:extLst>
          </p:cNvPr>
          <p:cNvSpPr txBox="1">
            <a:spLocks/>
          </p:cNvSpPr>
          <p:nvPr/>
        </p:nvSpPr>
        <p:spPr>
          <a:xfrm>
            <a:off x="491359" y="365127"/>
            <a:ext cx="10515600" cy="9066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sz="4800">
                <a:solidFill>
                  <a:srgbClr val="7C195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X49™ 身體掃描</a:t>
            </a: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2A977665-9A5E-43D7-AD20-4BDCE9B9E7D1}"/>
              </a:ext>
            </a:extLst>
          </p:cNvPr>
          <p:cNvSpPr txBox="1"/>
          <p:nvPr/>
        </p:nvSpPr>
        <p:spPr>
          <a:xfrm>
            <a:off x="491359" y="6322832"/>
            <a:ext cx="660702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TW" altLang="en-US" sz="1050" b="0" i="0" u="none" strike="noStrike" baseline="0" dirty="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警語</a:t>
            </a:r>
            <a:r>
              <a:rPr lang="en-US" altLang="zh-TW" sz="1050" b="0" i="0" u="none" strike="noStrike" baseline="0" dirty="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 </a:t>
            </a:r>
            <a:r>
              <a:rPr lang="zh-TW" altLang="en-US" sz="1050" b="0" i="0" u="none" strike="noStrike" baseline="0" dirty="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此文件內容有在特定國家可能會被認定為宣稱療效的敘述，請勿將此文件或其內容分享或口述給其他人。 </a:t>
            </a:r>
            <a:endParaRPr lang="en-US" altLang="zh-TW" sz="1050" b="0" i="0" u="none" strike="noStrike" baseline="0" dirty="0">
              <a:solidFill>
                <a:schemeClr val="bg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l"/>
            <a:r>
              <a:rPr lang="zh-TW" altLang="en-US" sz="1050" b="0" i="0" u="none" strike="noStrike" baseline="0" dirty="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一旦被衛生單位認定分享或廣發宣稱療效的敘述，可能會被處以高額的罰鍰。</a:t>
            </a:r>
            <a:endParaRPr lang="zh-TW" altLang="en-US" sz="1050" dirty="0">
              <a:solidFill>
                <a:schemeClr val="bg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219754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1BE85EC-BB0A-6945-ADC0-E600313EBEF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812" b="7812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933D10B-16A6-EF4F-B3D9-BDDD82230D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9152" y="72022"/>
            <a:ext cx="4333998" cy="67134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9C95832-1677-FF4F-9E4B-D9F2B6231D74}"/>
              </a:ext>
            </a:extLst>
          </p:cNvPr>
          <p:cNvSpPr txBox="1">
            <a:spLocks/>
          </p:cNvSpPr>
          <p:nvPr/>
        </p:nvSpPr>
        <p:spPr>
          <a:xfrm>
            <a:off x="8693311" y="1419730"/>
            <a:ext cx="3157792" cy="136660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sz="3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venir Black"/>
              </a:rPr>
              <a:t>X49™ </a:t>
            </a:r>
            <a:r>
              <a:rPr lang="zh-TW" sz="40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venir Black"/>
              </a:rPr>
              <a:t>的效益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6C9414B-815C-0E49-97D2-ADC735A5E825}"/>
              </a:ext>
            </a:extLst>
          </p:cNvPr>
          <p:cNvSpPr/>
          <p:nvPr/>
        </p:nvSpPr>
        <p:spPr>
          <a:xfrm>
            <a:off x="8312693" y="3176459"/>
            <a:ext cx="3550441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marR="0" lvl="0" indent="-3429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zh-TW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強化骨骼、奠定體態的根基</a:t>
            </a:r>
          </a:p>
          <a:p>
            <a:pPr marL="400050" marR="0" lvl="0" indent="-3429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zh-TW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無論年齡，皆可更快復原</a:t>
            </a:r>
          </a:p>
          <a:p>
            <a:pPr marL="400050" marR="0" lvl="0" indent="-3429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zh-TW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增進心臟健康和功能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75F8371-8BD3-5745-9A8B-48D6BF170556}"/>
              </a:ext>
            </a:extLst>
          </p:cNvPr>
          <p:cNvCxnSpPr>
            <a:cxnSpLocks/>
          </p:cNvCxnSpPr>
          <p:nvPr/>
        </p:nvCxnSpPr>
        <p:spPr>
          <a:xfrm>
            <a:off x="8807115" y="2922768"/>
            <a:ext cx="2117557" cy="0"/>
          </a:xfrm>
          <a:prstGeom prst="line">
            <a:avLst/>
          </a:prstGeom>
          <a:ln>
            <a:solidFill>
              <a:schemeClr val="bg1">
                <a:alpha val="40013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字方塊 7">
            <a:extLst>
              <a:ext uri="{FF2B5EF4-FFF2-40B4-BE49-F238E27FC236}">
                <a16:creationId xmlns:a16="http://schemas.microsoft.com/office/drawing/2014/main" id="{06C35F8B-37B8-419D-A522-1F12C300ECA7}"/>
              </a:ext>
            </a:extLst>
          </p:cNvPr>
          <p:cNvSpPr txBox="1"/>
          <p:nvPr/>
        </p:nvSpPr>
        <p:spPr>
          <a:xfrm>
            <a:off x="8143140" y="6027219"/>
            <a:ext cx="3940009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TW" altLang="en-US" sz="1050" b="0" i="0" u="none" strike="noStrike" baseline="0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警語</a:t>
            </a:r>
            <a:r>
              <a:rPr lang="en-US" altLang="zh-TW" sz="1050" b="0" i="0" u="none" strike="noStrike" baseline="0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 </a:t>
            </a:r>
            <a:r>
              <a:rPr lang="zh-TW" altLang="en-US" sz="1050" b="0" i="0" u="none" strike="noStrike" baseline="0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此文件內容有在特定國家可能會被認定為宣稱療效的敘述，請勿將此文件或其內容分享或口述給其他人。 一旦被衛生單位認定分享或廣發宣稱療效的敘述，可能會被處以高額的罰鍰。</a:t>
            </a:r>
            <a:endParaRPr lang="zh-TW" altLang="en-US" sz="1050" dirty="0">
              <a:solidFill>
                <a:schemeClr val="bg1">
                  <a:lumMod val="9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814511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584B275-FCAC-DE4E-8070-D853DA3444FE}"/>
              </a:ext>
            </a:extLst>
          </p:cNvPr>
          <p:cNvSpPr/>
          <p:nvPr/>
        </p:nvSpPr>
        <p:spPr>
          <a:xfrm>
            <a:off x="8486256" y="1271752"/>
            <a:ext cx="45719" cy="3940582"/>
          </a:xfrm>
          <a:prstGeom prst="rect">
            <a:avLst/>
          </a:prstGeom>
          <a:solidFill>
            <a:schemeClr val="bg1">
              <a:lumMod val="75000"/>
              <a:alpha val="1381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2FFC946-8EFC-BC46-A1CE-B841B3011E64}"/>
              </a:ext>
            </a:extLst>
          </p:cNvPr>
          <p:cNvSpPr/>
          <p:nvPr/>
        </p:nvSpPr>
        <p:spPr>
          <a:xfrm>
            <a:off x="8531976" y="4412892"/>
            <a:ext cx="28900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sz="2400" i="1">
                <a:solidFill>
                  <a:srgbClr val="7C195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舒張壓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F971C12-B4F8-E844-89BD-131FC5380302}"/>
              </a:ext>
            </a:extLst>
          </p:cNvPr>
          <p:cNvSpPr/>
          <p:nvPr/>
        </p:nvSpPr>
        <p:spPr>
          <a:xfrm>
            <a:off x="9111195" y="1599618"/>
            <a:ext cx="11079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sz="2400" i="1">
                <a:solidFill>
                  <a:srgbClr val="7C195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收縮壓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8E36578-19D0-0E4D-B21A-4158628EFE96}"/>
              </a:ext>
            </a:extLst>
          </p:cNvPr>
          <p:cNvSpPr/>
          <p:nvPr/>
        </p:nvSpPr>
        <p:spPr>
          <a:xfrm>
            <a:off x="9348440" y="2308896"/>
            <a:ext cx="125707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sz="4800">
                <a:solidFill>
                  <a:srgbClr val="7C195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110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FAF4EA4-7842-D341-A87A-4BB27056A90E}"/>
              </a:ext>
            </a:extLst>
          </p:cNvPr>
          <p:cNvSpPr/>
          <p:nvPr/>
        </p:nvSpPr>
        <p:spPr>
          <a:xfrm>
            <a:off x="9527175" y="3338561"/>
            <a:ext cx="89960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sz="4800">
                <a:solidFill>
                  <a:srgbClr val="7C195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70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3E45922-74C1-494F-B491-A9B0BFCBA8F0}"/>
              </a:ext>
            </a:extLst>
          </p:cNvPr>
          <p:cNvCxnSpPr>
            <a:cxnSpLocks/>
          </p:cNvCxnSpPr>
          <p:nvPr/>
        </p:nvCxnSpPr>
        <p:spPr>
          <a:xfrm>
            <a:off x="9068927" y="3242043"/>
            <a:ext cx="1816100" cy="0"/>
          </a:xfrm>
          <a:prstGeom prst="line">
            <a:avLst/>
          </a:prstGeom>
          <a:ln w="31750">
            <a:solidFill>
              <a:srgbClr val="7C19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itle 1">
            <a:extLst>
              <a:ext uri="{FF2B5EF4-FFF2-40B4-BE49-F238E27FC236}">
                <a16:creationId xmlns:a16="http://schemas.microsoft.com/office/drawing/2014/main" id="{95BD8DA4-064D-D341-A132-E48E6EA4CD4D}"/>
              </a:ext>
            </a:extLst>
          </p:cNvPr>
          <p:cNvSpPr txBox="1">
            <a:spLocks/>
          </p:cNvSpPr>
          <p:nvPr/>
        </p:nvSpPr>
        <p:spPr>
          <a:xfrm>
            <a:off x="491359" y="365127"/>
            <a:ext cx="10515600" cy="9066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sz="4800">
                <a:solidFill>
                  <a:srgbClr val="7C195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X49™ 的效益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B826F14A-27D4-DF40-B6B5-26BE83E31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359" y="1773072"/>
            <a:ext cx="7916340" cy="4351338"/>
          </a:xfrm>
        </p:spPr>
        <p:txBody>
          <a:bodyPr>
            <a:normAutofit/>
          </a:bodyPr>
          <a:lstStyle/>
          <a:p>
            <a:pPr marL="0" lvl="0" indent="0">
              <a:buClr>
                <a:srgbClr val="0F6FC6">
                  <a:lumMod val="75000"/>
                </a:srgbClr>
              </a:buClr>
              <a:buNone/>
              <a:defRPr/>
            </a:pPr>
            <a:r>
              <a:rPr lang="zh-TW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研究結果顯示可以降低血壓：</a:t>
            </a:r>
          </a:p>
          <a:p>
            <a:pPr lvl="0">
              <a:buClr>
                <a:srgbClr val="0F6FC6">
                  <a:lumMod val="75000"/>
                </a:srgbClr>
              </a:buClr>
              <a:defRPr/>
            </a:pPr>
            <a:endParaRPr lang="en-IE" sz="2400" dirty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lvl="0" indent="0">
              <a:buClr>
                <a:srgbClr val="0F6FC6">
                  <a:lumMod val="75000"/>
                </a:srgbClr>
              </a:buClr>
              <a:buNone/>
              <a:defRPr/>
            </a:pPr>
            <a:r>
              <a:rPr lang="zh-TW" sz="2000" dirty="0">
                <a:solidFill>
                  <a:srgbClr val="7C195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單獨使用 X49™     </a:t>
            </a:r>
          </a:p>
          <a:p>
            <a:pPr>
              <a:buClr>
                <a:srgbClr val="7C1951"/>
              </a:buClr>
              <a:buFont typeface="Courier New" panose="02070309020205020404" pitchFamily="49" charset="0"/>
              <a:buChar char="o"/>
              <a:defRPr/>
            </a:pPr>
            <a:r>
              <a:rPr lang="zh-TW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收縮壓降低 5.51%。 </a:t>
            </a:r>
          </a:p>
          <a:p>
            <a:pPr lvl="0">
              <a:buClr>
                <a:srgbClr val="0F6FC6">
                  <a:lumMod val="75000"/>
                </a:srgbClr>
              </a:buClr>
              <a:defRPr/>
            </a:pP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lvl="0" indent="0">
              <a:buClr>
                <a:srgbClr val="0F6FC6">
                  <a:lumMod val="75000"/>
                </a:srgbClr>
              </a:buClr>
              <a:buNone/>
              <a:defRPr/>
            </a:pPr>
            <a:r>
              <a:rPr lang="zh-TW" sz="2000" dirty="0">
                <a:solidFill>
                  <a:srgbClr val="7C195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X39</a:t>
            </a:r>
            <a:r>
              <a:rPr lang="zh-TW" sz="2000" baseline="30000" dirty="0">
                <a:solidFill>
                  <a:srgbClr val="7C195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®</a:t>
            </a:r>
            <a:r>
              <a:rPr lang="zh-TW" sz="2000" dirty="0">
                <a:solidFill>
                  <a:srgbClr val="7C195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+ X49™</a:t>
            </a:r>
          </a:p>
          <a:p>
            <a:pPr>
              <a:buClr>
                <a:srgbClr val="7C1951"/>
              </a:buClr>
              <a:buFont typeface="Courier New" panose="02070309020205020404" pitchFamily="49" charset="0"/>
              <a:buChar char="o"/>
              <a:defRPr/>
            </a:pPr>
            <a:r>
              <a:rPr lang="zh-TW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收縮壓降低 7.75%。 </a:t>
            </a:r>
          </a:p>
          <a:p>
            <a:pPr>
              <a:buClr>
                <a:srgbClr val="7C1951"/>
              </a:buClr>
              <a:buFont typeface="Courier New" panose="02070309020205020404" pitchFamily="49" charset="0"/>
              <a:buChar char="o"/>
              <a:defRPr/>
            </a:pPr>
            <a:r>
              <a:rPr lang="zh-TW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舒張壓降低 17.98%。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16B7FFF6-6425-49E2-AFC9-DFAB593C6BE3}"/>
              </a:ext>
            </a:extLst>
          </p:cNvPr>
          <p:cNvSpPr txBox="1"/>
          <p:nvPr/>
        </p:nvSpPr>
        <p:spPr>
          <a:xfrm>
            <a:off x="5657105" y="6308572"/>
            <a:ext cx="64793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TW" altLang="en-US" sz="1200" b="0" i="0" u="none" strike="noStrike" baseline="0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警語</a:t>
            </a:r>
            <a:r>
              <a:rPr lang="en-US" altLang="zh-TW" sz="1200" b="0" i="0" u="none" strike="noStrike" baseline="0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 </a:t>
            </a:r>
            <a:r>
              <a:rPr lang="zh-TW" altLang="en-US" sz="1200" b="0" i="0" u="none" strike="noStrike" baseline="0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此文件內容有在特定國家可能會被認定為宣稱療效的敘述，請勿將此文件或其內容分享或口述給其他人。一旦被衛生單位認定分享或廣發宣稱療效的敘述，可能會被處以高額的罰鍰。</a:t>
            </a:r>
            <a:endParaRPr lang="zh-TW" altLang="en-US" sz="1200" dirty="0">
              <a:solidFill>
                <a:schemeClr val="bg1">
                  <a:lumMod val="9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59589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616D60D-9C5E-9849-A79A-252209381C3D}"/>
              </a:ext>
            </a:extLst>
          </p:cNvPr>
          <p:cNvSpPr txBox="1">
            <a:spLocks/>
          </p:cNvSpPr>
          <p:nvPr/>
        </p:nvSpPr>
        <p:spPr>
          <a:xfrm>
            <a:off x="491359" y="365127"/>
            <a:ext cx="10515600" cy="9066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sz="4800" dirty="0">
                <a:solidFill>
                  <a:srgbClr val="7C195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簡報</a:t>
            </a:r>
            <a:r>
              <a:rPr lang="zh-TW" sz="4800" i="1" dirty="0">
                <a:solidFill>
                  <a:srgbClr val="7C195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概</a:t>
            </a:r>
            <a:r>
              <a:rPr lang="zh-TW" altLang="en-US" sz="4800" i="1" dirty="0">
                <a:solidFill>
                  <a:srgbClr val="7C195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述</a:t>
            </a:r>
            <a:endParaRPr lang="zh-TW" sz="4800" i="1" dirty="0">
              <a:solidFill>
                <a:srgbClr val="7C195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262757F-AC07-DC49-BFE5-C9510A8C0490}"/>
              </a:ext>
            </a:extLst>
          </p:cNvPr>
          <p:cNvSpPr txBox="1">
            <a:spLocks/>
          </p:cNvSpPr>
          <p:nvPr/>
        </p:nvSpPr>
        <p:spPr>
          <a:xfrm>
            <a:off x="886775" y="2000031"/>
            <a:ext cx="10515600" cy="37070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產品效益概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述</a:t>
            </a:r>
            <a:endParaRPr 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l"/>
            <a:r>
              <a:rPr 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X49™ 與 X39</a:t>
            </a:r>
            <a:r>
              <a:rPr lang="zh-TW" baseline="30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®</a:t>
            </a:r>
            <a:r>
              <a:rPr 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為何能完美搭配？ </a:t>
            </a:r>
          </a:p>
          <a:p>
            <a:pPr algn="l"/>
            <a:r>
              <a:rPr 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我可以預期 X49™ 發揮哪些效益？ </a:t>
            </a:r>
          </a:p>
          <a:p>
            <a:pPr algn="l"/>
            <a:r>
              <a:rPr 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我可以預期 X39</a:t>
            </a:r>
            <a:r>
              <a:rPr lang="zh-TW" baseline="30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®</a:t>
            </a:r>
            <a:r>
              <a:rPr 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與 X49™ 同時使用能發揮哪些效益？ </a:t>
            </a:r>
          </a:p>
          <a:p>
            <a:pPr algn="l"/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雙效組合套裝</a:t>
            </a:r>
            <a:endParaRPr 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20BBEC-715B-AB4B-B1F4-4DBBA611A41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91359" y="2000031"/>
            <a:ext cx="339220" cy="3392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BBDE8FB-080C-0240-B66E-CB00C934AAC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91359" y="2462452"/>
            <a:ext cx="339220" cy="3392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4E2867C-1BAA-E849-ABB7-47274AC448D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91359" y="2925149"/>
            <a:ext cx="339220" cy="3392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25180DD-0308-B44D-A63A-F5D5F0E01D4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91359" y="3387570"/>
            <a:ext cx="339220" cy="33922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BB584ED-910F-2349-8E08-FEFEF83DC50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491359" y="3853548"/>
            <a:ext cx="339220" cy="33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2175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1E3B213-89A5-CC44-A39D-F0E99405A2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538" r="23010" b="1211"/>
          <a:stretch/>
        </p:blipFill>
        <p:spPr>
          <a:xfrm>
            <a:off x="0" y="0"/>
            <a:ext cx="8668512" cy="68579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906DB8A-1062-254F-9DA3-2BC4F12495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4190" y="72300"/>
            <a:ext cx="4333998" cy="67134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4DDB007-5606-9A49-A7CB-DC01D366DEB5}"/>
              </a:ext>
            </a:extLst>
          </p:cNvPr>
          <p:cNvSpPr txBox="1">
            <a:spLocks/>
          </p:cNvSpPr>
          <p:nvPr/>
        </p:nvSpPr>
        <p:spPr>
          <a:xfrm>
            <a:off x="8823583" y="-156410"/>
            <a:ext cx="2917885" cy="211664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altLang="ko-KR" sz="3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venir Black"/>
            </a:endParaRPr>
          </a:p>
          <a:p>
            <a:pPr algn="l"/>
            <a:r>
              <a:rPr lang="zh-TW" sz="3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venir Black"/>
              </a:rPr>
              <a:t>X49™ </a:t>
            </a:r>
            <a:br>
              <a:rPr lang="en-US" altLang="zh-TW" sz="3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venir Black"/>
              </a:rPr>
            </a:br>
            <a:r>
              <a:rPr lang="zh-TW" sz="3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venir Black"/>
              </a:rPr>
              <a:t>的更多效益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58C1065-16DC-8246-8E87-8A5194882F4C}"/>
              </a:ext>
            </a:extLst>
          </p:cNvPr>
          <p:cNvSpPr/>
          <p:nvPr/>
        </p:nvSpPr>
        <p:spPr>
          <a:xfrm>
            <a:off x="8478222" y="2199834"/>
            <a:ext cx="3283821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285750">
              <a:lnSpc>
                <a:spcPct val="90000"/>
              </a:lnSpc>
              <a:spcAft>
                <a:spcPts val="600"/>
              </a:spcAft>
              <a:buClr>
                <a:schemeClr val="bg1"/>
              </a:buClr>
              <a:buFont typeface="Courier New" panose="02070309020205020404" pitchFamily="49" charset="0"/>
              <a:buChar char="o"/>
              <a:defRPr/>
            </a:pPr>
            <a:r>
              <a:rPr lang="zh-TW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增進腦部健康和功能</a:t>
            </a:r>
            <a:br>
              <a:rPr lang="zh-TW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TW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lvl="0" indent="-285750">
              <a:lnSpc>
                <a:spcPct val="90000"/>
              </a:lnSpc>
              <a:spcAft>
                <a:spcPts val="600"/>
              </a:spcAft>
              <a:buClr>
                <a:schemeClr val="bg1"/>
              </a:buClr>
              <a:buFont typeface="Courier New" panose="02070309020205020404" pitchFamily="49" charset="0"/>
              <a:buChar char="o"/>
              <a:defRPr/>
            </a:pPr>
            <a:r>
              <a:rPr lang="zh-TW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X49™ 著重於協助強化肌肉、減少體脂，以及增進力量和精力 </a:t>
            </a:r>
            <a:br>
              <a:rPr lang="zh-TW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TW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lvl="0" indent="-285750">
              <a:lnSpc>
                <a:spcPct val="90000"/>
              </a:lnSpc>
              <a:spcAft>
                <a:spcPts val="600"/>
              </a:spcAft>
              <a:buClr>
                <a:schemeClr val="bg1"/>
              </a:buClr>
              <a:buFont typeface="Courier New" panose="02070309020205020404" pitchFamily="49" charset="0"/>
              <a:buChar char="o"/>
              <a:defRPr/>
            </a:pPr>
            <a:r>
              <a:rPr lang="zh-TW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採用規律飲食和運動計畫，且心血管系統健康、適度補充水分的人，可以從 X49™ 獲得最多效益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E10D74C-C937-7840-ACEF-092854400C86}"/>
              </a:ext>
            </a:extLst>
          </p:cNvPr>
          <p:cNvCxnSpPr/>
          <p:nvPr/>
        </p:nvCxnSpPr>
        <p:spPr>
          <a:xfrm>
            <a:off x="8927432" y="2044460"/>
            <a:ext cx="1708484" cy="0"/>
          </a:xfrm>
          <a:prstGeom prst="line">
            <a:avLst/>
          </a:prstGeom>
          <a:ln>
            <a:solidFill>
              <a:schemeClr val="bg1">
                <a:alpha val="39967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字方塊 7">
            <a:extLst>
              <a:ext uri="{FF2B5EF4-FFF2-40B4-BE49-F238E27FC236}">
                <a16:creationId xmlns:a16="http://schemas.microsoft.com/office/drawing/2014/main" id="{DA7E24AE-C366-4324-BF74-71EDC6F9EB3A}"/>
              </a:ext>
            </a:extLst>
          </p:cNvPr>
          <p:cNvSpPr txBox="1"/>
          <p:nvPr/>
        </p:nvSpPr>
        <p:spPr>
          <a:xfrm>
            <a:off x="8148288" y="6087839"/>
            <a:ext cx="4043712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TW" altLang="en-US" sz="1050" b="0" i="0" u="none" strike="noStrike" baseline="0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警語</a:t>
            </a:r>
            <a:r>
              <a:rPr lang="en-US" altLang="zh-TW" sz="1050" b="0" i="0" u="none" strike="noStrike" baseline="0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 </a:t>
            </a:r>
            <a:r>
              <a:rPr lang="zh-TW" altLang="en-US" sz="1050" b="0" i="0" u="none" strike="noStrike" baseline="0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此文件內容有在特定國家可能會被認定為宣稱療效的敘述，請勿將此文件或其內容分享或口述給其他人。 一旦被衛生單位認定分享或廣發宣稱療效的敘述，可能會被處以高額的罰鍰。</a:t>
            </a:r>
            <a:endParaRPr lang="zh-TW" altLang="en-US" sz="1050" dirty="0">
              <a:solidFill>
                <a:schemeClr val="bg1">
                  <a:lumMod val="9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921489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6D13590-4FE4-1D42-97AA-5D715D513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14165"/>
            <a:ext cx="10515600" cy="2200484"/>
          </a:xfrm>
        </p:spPr>
        <p:txBody>
          <a:bodyPr>
            <a:normAutofit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zh-TW" sz="48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我可以預期 X39</a:t>
            </a:r>
            <a:r>
              <a:rPr lang="zh-TW" sz="4800" baseline="30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®</a:t>
            </a:r>
            <a:r>
              <a:rPr lang="zh-TW" sz="48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與 X49™ 同時使用</a:t>
            </a:r>
            <a:r>
              <a:rPr lang="zh-TW" altLang="en-US" sz="48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</a:t>
            </a:r>
            <a:r>
              <a:rPr lang="zh-TW" sz="48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發揮哪些效益？</a:t>
            </a:r>
          </a:p>
        </p:txBody>
      </p:sp>
    </p:spTree>
    <p:extLst>
      <p:ext uri="{BB962C8B-B14F-4D97-AF65-F5344CB8AC3E}">
        <p14:creationId xmlns:p14="http://schemas.microsoft.com/office/powerpoint/2010/main" val="5257883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7FB3568-2ACC-2D41-9A31-D878C116CC94}"/>
              </a:ext>
            </a:extLst>
          </p:cNvPr>
          <p:cNvSpPr txBox="1">
            <a:spLocks/>
          </p:cNvSpPr>
          <p:nvPr/>
        </p:nvSpPr>
        <p:spPr>
          <a:xfrm>
            <a:off x="491359" y="365127"/>
            <a:ext cx="10515600" cy="9066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sz="4800" dirty="0">
                <a:solidFill>
                  <a:srgbClr val="7C195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X39</a:t>
            </a:r>
            <a:r>
              <a:rPr lang="zh-TW" sz="4800" baseline="30000" dirty="0">
                <a:solidFill>
                  <a:srgbClr val="7C195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®</a:t>
            </a:r>
            <a:r>
              <a:rPr lang="zh-TW" sz="4800" dirty="0">
                <a:solidFill>
                  <a:srgbClr val="7C195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與 X49™ 同時使用的效益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628FBFF-9F15-244D-AED9-9478FDA62122}"/>
              </a:ext>
            </a:extLst>
          </p:cNvPr>
          <p:cNvSpPr txBox="1">
            <a:spLocks/>
          </p:cNvSpPr>
          <p:nvPr/>
        </p:nvSpPr>
        <p:spPr>
          <a:xfrm>
            <a:off x="1155031" y="1773072"/>
            <a:ext cx="9192127" cy="35087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同時使用 X39</a:t>
            </a:r>
            <a:r>
              <a:rPr lang="zh-TW" sz="2400" baseline="30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®</a:t>
            </a:r>
            <a:r>
              <a:rPr 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與 X49™ ，將可發揮協同效益。</a:t>
            </a:r>
            <a:br>
              <a:rPr 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spcBef>
                <a:spcPts val="2400"/>
              </a:spcBef>
              <a:buNone/>
            </a:pPr>
            <a:r>
              <a:rPr 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X39</a:t>
            </a:r>
            <a:r>
              <a:rPr lang="zh-TW" sz="2400" baseline="30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®</a:t>
            </a:r>
            <a:r>
              <a:rPr 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可以協助增進幹細胞功能，X49™ 則可協助塑身、改善體態。</a:t>
            </a:r>
          </a:p>
          <a:p>
            <a:pPr marL="0" indent="0">
              <a:spcBef>
                <a:spcPts val="4800"/>
              </a:spcBef>
              <a:buNone/>
            </a:pPr>
            <a:r>
              <a:rPr 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同時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使用</a:t>
            </a:r>
            <a:r>
              <a:rPr 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將可增進兩種產品的效果，進一步提高健康方面的效益。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DF1A027-1B03-9247-BC0E-057487EF752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91359" y="1734449"/>
            <a:ext cx="504684" cy="5046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A6439E5-425E-6243-8F26-1AC9342C694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91359" y="2640914"/>
            <a:ext cx="504684" cy="5046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692E260-A90A-B941-9A37-C6E282E4B6C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91359" y="3638523"/>
            <a:ext cx="504684" cy="504684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11022A5D-8083-4A63-A3BD-3848BB72C6F3}"/>
              </a:ext>
            </a:extLst>
          </p:cNvPr>
          <p:cNvSpPr txBox="1"/>
          <p:nvPr/>
        </p:nvSpPr>
        <p:spPr>
          <a:xfrm>
            <a:off x="5657105" y="6308572"/>
            <a:ext cx="64793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TW" altLang="en-US" sz="1200" b="0" i="0" u="none" strike="noStrike" baseline="0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警語</a:t>
            </a:r>
            <a:r>
              <a:rPr lang="en-US" altLang="zh-TW" sz="1200" b="0" i="0" u="none" strike="noStrike" baseline="0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 </a:t>
            </a:r>
            <a:r>
              <a:rPr lang="zh-TW" altLang="en-US" sz="1200" b="0" i="0" u="none" strike="noStrike" baseline="0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此文件內容有在特定國家可能會被認定為宣稱療效的敘述，請勿將此文件或其內容分享或口述給其他人。一旦被衛生單位認定分享或廣發宣稱療效的敘述，可能會被處以高額的罰鍰。</a:t>
            </a:r>
            <a:endParaRPr lang="zh-TW" altLang="en-US" sz="1200" dirty="0">
              <a:solidFill>
                <a:schemeClr val="bg1">
                  <a:lumMod val="9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712055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D852B08-5CFF-3C4F-AD1F-CF5293F75B1C}"/>
              </a:ext>
            </a:extLst>
          </p:cNvPr>
          <p:cNvSpPr txBox="1">
            <a:spLocks/>
          </p:cNvSpPr>
          <p:nvPr/>
        </p:nvSpPr>
        <p:spPr>
          <a:xfrm>
            <a:off x="491359" y="365127"/>
            <a:ext cx="10823712" cy="9066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defRPr/>
            </a:pPr>
            <a:r>
              <a:rPr lang="zh-TW" sz="4800" dirty="0">
                <a:solidFill>
                  <a:srgbClr val="8C0E5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X49™ 相對於 X39</a:t>
            </a:r>
            <a:r>
              <a:rPr lang="zh-TW" sz="4800" baseline="30000" dirty="0">
                <a:solidFill>
                  <a:srgbClr val="8C0E5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®</a:t>
            </a:r>
            <a:r>
              <a:rPr lang="zh-TW" sz="4800" dirty="0">
                <a:solidFill>
                  <a:srgbClr val="8C0E5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+ X49™ 的改善百分比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761B243-2829-F942-B2CD-27D8A17BC050}"/>
              </a:ext>
            </a:extLst>
          </p:cNvPr>
          <p:cNvSpPr/>
          <p:nvPr/>
        </p:nvSpPr>
        <p:spPr>
          <a:xfrm>
            <a:off x="491358" y="1988693"/>
            <a:ext cx="2823383" cy="804957"/>
          </a:xfrm>
          <a:prstGeom prst="rect">
            <a:avLst/>
          </a:prstGeom>
        </p:spPr>
        <p:txBody>
          <a:bodyPr wrap="square" anchor="t">
            <a:normAutofit/>
          </a:bodyPr>
          <a:lstStyle/>
          <a:p>
            <a:pPr lvl="0"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zh-TW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單獨使用 X49™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E5295DF-58F3-7340-BC76-0D8B8DD65BCA}"/>
              </a:ext>
            </a:extLst>
          </p:cNvPr>
          <p:cNvSpPr/>
          <p:nvPr/>
        </p:nvSpPr>
        <p:spPr>
          <a:xfrm>
            <a:off x="6299154" y="1988879"/>
            <a:ext cx="2823384" cy="1044398"/>
          </a:xfrm>
          <a:prstGeom prst="rect">
            <a:avLst/>
          </a:prstGeo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zh-TW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X39</a:t>
            </a:r>
            <a:r>
              <a:rPr lang="zh-TW" sz="2800" baseline="30000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®</a:t>
            </a:r>
            <a:r>
              <a:rPr lang="zh-TW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+ X49™</a:t>
            </a:r>
          </a:p>
          <a:p>
            <a:pPr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endParaRPr lang="en-IE" sz="2800" dirty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A86411A-5DE3-494C-A77D-9D3010C8937D}"/>
              </a:ext>
            </a:extLst>
          </p:cNvPr>
          <p:cNvSpPr/>
          <p:nvPr/>
        </p:nvSpPr>
        <p:spPr>
          <a:xfrm>
            <a:off x="4263488" y="2934547"/>
            <a:ext cx="2578886" cy="1800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zh-TW" sz="240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72.73%</a:t>
            </a:r>
          </a:p>
          <a:p>
            <a:pPr lvl="0"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zh-TW" sz="240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22.63%</a:t>
            </a:r>
          </a:p>
          <a:p>
            <a:pPr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zh-TW" sz="240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57.14%</a:t>
            </a:r>
          </a:p>
          <a:p>
            <a:pPr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zh-TW" sz="240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4.04%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ACAA4D2-B854-7847-B680-C337298446EC}"/>
              </a:ext>
            </a:extLst>
          </p:cNvPr>
          <p:cNvSpPr/>
          <p:nvPr/>
        </p:nvSpPr>
        <p:spPr>
          <a:xfrm>
            <a:off x="477504" y="2907710"/>
            <a:ext cx="3606846" cy="1800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zh-TW" sz="2400">
                <a:solidFill>
                  <a:srgbClr val="7C195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單車（消耗熱量）</a:t>
            </a:r>
          </a:p>
          <a:p>
            <a:pPr lvl="0"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zh-TW" sz="2400">
                <a:solidFill>
                  <a:srgbClr val="7C195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單車（峰速）</a:t>
            </a:r>
          </a:p>
          <a:p>
            <a:pPr lvl="0"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zh-TW" sz="2400">
                <a:solidFill>
                  <a:srgbClr val="7C195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單車（距離）</a:t>
            </a:r>
          </a:p>
          <a:p>
            <a:pPr lvl="0"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zh-TW" sz="2400">
                <a:solidFill>
                  <a:srgbClr val="7C195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脈搏（降低量）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C66B8E6-4153-AA46-94F3-AB13B6EA1E73}"/>
              </a:ext>
            </a:extLst>
          </p:cNvPr>
          <p:cNvSpPr/>
          <p:nvPr/>
        </p:nvSpPr>
        <p:spPr>
          <a:xfrm rot="16200000" flipH="1">
            <a:off x="5922040" y="-2710223"/>
            <a:ext cx="36000" cy="10750067"/>
          </a:xfrm>
          <a:prstGeom prst="rect">
            <a:avLst/>
          </a:prstGeom>
          <a:solidFill>
            <a:schemeClr val="bg1">
              <a:lumMod val="75000"/>
              <a:alpha val="1381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16A5852-A860-BB43-868C-B5C8B62B47D9}"/>
              </a:ext>
            </a:extLst>
          </p:cNvPr>
          <p:cNvSpPr/>
          <p:nvPr/>
        </p:nvSpPr>
        <p:spPr>
          <a:xfrm>
            <a:off x="10085138" y="2922437"/>
            <a:ext cx="1573938" cy="1800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zh-TW" sz="240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90.91%</a:t>
            </a:r>
          </a:p>
          <a:p>
            <a:pPr lvl="0"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zh-TW" sz="240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27.54%</a:t>
            </a:r>
          </a:p>
          <a:p>
            <a:pPr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zh-TW" sz="240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65.15%</a:t>
            </a:r>
          </a:p>
          <a:p>
            <a:pPr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zh-TW" sz="240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5.38%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79A7CDA-034C-4741-9B2B-850020768600}"/>
              </a:ext>
            </a:extLst>
          </p:cNvPr>
          <p:cNvSpPr/>
          <p:nvPr/>
        </p:nvSpPr>
        <p:spPr>
          <a:xfrm>
            <a:off x="6299154" y="2895600"/>
            <a:ext cx="3606846" cy="1800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zh-TW" sz="2400">
                <a:solidFill>
                  <a:srgbClr val="7C195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單車（消耗熱量）</a:t>
            </a:r>
          </a:p>
          <a:p>
            <a:pPr lvl="0"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zh-TW" sz="2400">
                <a:solidFill>
                  <a:srgbClr val="7C195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單車（峰速）</a:t>
            </a:r>
          </a:p>
          <a:p>
            <a:pPr lvl="0"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zh-TW" sz="2400">
                <a:solidFill>
                  <a:srgbClr val="7C195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單車（距離）</a:t>
            </a:r>
          </a:p>
          <a:p>
            <a:pPr lvl="0"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zh-TW" sz="2400">
                <a:solidFill>
                  <a:srgbClr val="7C195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脈搏（降低量）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CB5334E1-0878-4B16-A7A1-45C10EFBBCDB}"/>
              </a:ext>
            </a:extLst>
          </p:cNvPr>
          <p:cNvSpPr txBox="1"/>
          <p:nvPr/>
        </p:nvSpPr>
        <p:spPr>
          <a:xfrm>
            <a:off x="5657105" y="6308572"/>
            <a:ext cx="64793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TW" altLang="en-US" sz="1200" b="0" i="0" u="none" strike="noStrike" baseline="0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警語</a:t>
            </a:r>
            <a:r>
              <a:rPr lang="en-US" altLang="zh-TW" sz="1200" b="0" i="0" u="none" strike="noStrike" baseline="0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 </a:t>
            </a:r>
            <a:r>
              <a:rPr lang="zh-TW" altLang="en-US" sz="1200" b="0" i="0" u="none" strike="noStrike" baseline="0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此文件內容有在特定國家可能會被認定為宣稱療效的敘述，請勿將此文件或其內容分享或口述給其他人。一旦被衛生單位認定分享或廣發宣稱療效的敘述，可能會被處以高額的罰鍰。</a:t>
            </a:r>
            <a:endParaRPr lang="zh-TW" altLang="en-US" sz="1200" dirty="0">
              <a:solidFill>
                <a:schemeClr val="bg1">
                  <a:lumMod val="9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225063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C79C24C-3352-2147-BA6D-421DDAC25809}"/>
              </a:ext>
            </a:extLst>
          </p:cNvPr>
          <p:cNvSpPr txBox="1">
            <a:spLocks/>
          </p:cNvSpPr>
          <p:nvPr/>
        </p:nvSpPr>
        <p:spPr>
          <a:xfrm>
            <a:off x="491359" y="365127"/>
            <a:ext cx="10515600" cy="9066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sz="4800">
                <a:solidFill>
                  <a:srgbClr val="7C195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身體出現變化！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654597E-CFA3-FA48-844F-9317D5C5675F}"/>
              </a:ext>
            </a:extLst>
          </p:cNvPr>
          <p:cNvSpPr txBox="1">
            <a:spLocks/>
          </p:cNvSpPr>
          <p:nvPr/>
        </p:nvSpPr>
        <p:spPr>
          <a:xfrm>
            <a:off x="491359" y="1905421"/>
            <a:ext cx="9192127" cy="25462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Clr>
                <a:srgbClr val="0F6FC6">
                  <a:lumMod val="75000"/>
                </a:srgbClr>
              </a:buClr>
              <a:buNone/>
              <a:defRPr/>
            </a:pPr>
            <a:r>
              <a:rPr lang="zh-TW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數據顯示出什麼</a:t>
            </a:r>
          </a:p>
          <a:p>
            <a:pPr lvl="0">
              <a:buClr>
                <a:srgbClr val="0F6FC6">
                  <a:lumMod val="75000"/>
                </a:srgbClr>
              </a:buClr>
              <a:defRPr/>
            </a:pPr>
            <a:endParaRPr lang="en-IE" sz="2000" dirty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>
              <a:buClr>
                <a:srgbClr val="7C1951"/>
              </a:buClr>
              <a:buFont typeface="Courier New" panose="02070309020205020404" pitchFamily="49" charset="0"/>
              <a:buChar char="o"/>
              <a:defRPr/>
            </a:pPr>
            <a:r>
              <a:rPr lang="zh-TW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X39</a:t>
            </a:r>
            <a:r>
              <a:rPr lang="zh-TW" sz="2000" baseline="30000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®</a:t>
            </a:r>
            <a:r>
              <a:rPr lang="zh-TW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和 X49™ 都可以協助健身，但是機制不同</a:t>
            </a:r>
          </a:p>
          <a:p>
            <a:pPr lvl="0">
              <a:buClr>
                <a:srgbClr val="7C1951"/>
              </a:buClr>
              <a:buFont typeface="Courier New" panose="02070309020205020404" pitchFamily="49" charset="0"/>
              <a:buChar char="o"/>
              <a:defRPr/>
            </a:pPr>
            <a:r>
              <a:rPr lang="zh-TW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加入 X49™ 可以加強燃脂（60 天達 11%）</a:t>
            </a:r>
          </a:p>
          <a:p>
            <a:pPr lvl="0">
              <a:buClr>
                <a:srgbClr val="7C1951"/>
              </a:buClr>
              <a:buFont typeface="Courier New" panose="02070309020205020404" pitchFamily="49" charset="0"/>
              <a:buChar char="o"/>
              <a:defRPr/>
            </a:pPr>
            <a:r>
              <a:rPr lang="zh-TW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X49™ 可以使身體變得更精實、強健</a:t>
            </a:r>
          </a:p>
          <a:p>
            <a:pPr lvl="0">
              <a:buClr>
                <a:srgbClr val="7C1951"/>
              </a:buClr>
              <a:buFont typeface="Courier New" panose="02070309020205020404" pitchFamily="49" charset="0"/>
              <a:buChar char="o"/>
              <a:defRPr/>
            </a:pPr>
            <a:r>
              <a:rPr lang="zh-TW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使用 X39</a:t>
            </a:r>
            <a:r>
              <a:rPr lang="zh-TW" sz="2000" baseline="30000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®</a:t>
            </a:r>
            <a:r>
              <a:rPr lang="zh-TW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和 X49™ 會帶來更大幅度的變化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7E2CD7E7-BCDE-4AEA-9964-2BA98E90CF02}"/>
              </a:ext>
            </a:extLst>
          </p:cNvPr>
          <p:cNvSpPr txBox="1"/>
          <p:nvPr/>
        </p:nvSpPr>
        <p:spPr>
          <a:xfrm>
            <a:off x="217982" y="6295665"/>
            <a:ext cx="660702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TW" altLang="en-US" sz="1050" b="0" i="0" u="none" strike="noStrike" baseline="0" dirty="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警語</a:t>
            </a:r>
            <a:r>
              <a:rPr lang="en-US" altLang="zh-TW" sz="1050" b="0" i="0" u="none" strike="noStrike" baseline="0" dirty="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 </a:t>
            </a:r>
            <a:r>
              <a:rPr lang="zh-TW" altLang="en-US" sz="1050" b="0" i="0" u="none" strike="noStrike" baseline="0" dirty="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此文件內容有在特定國家可能會被認定為宣稱療效的敘述，請勿將此文件或其內容分享或口述給其他人。 </a:t>
            </a:r>
            <a:endParaRPr lang="en-US" altLang="zh-TW" sz="1050" b="0" i="0" u="none" strike="noStrike" baseline="0" dirty="0">
              <a:solidFill>
                <a:schemeClr val="bg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l"/>
            <a:r>
              <a:rPr lang="zh-TW" altLang="en-US" sz="1050" b="0" i="0" u="none" strike="noStrike" baseline="0" dirty="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一旦被衛生單位認定分享或廣發宣稱療效的敘述，可能會被處以高額的罰鍰。</a:t>
            </a:r>
            <a:endParaRPr lang="zh-TW" altLang="en-US" sz="1050" dirty="0">
              <a:solidFill>
                <a:schemeClr val="bg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346144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7" descr="A picture containing indoor&#10;&#10;Description automatically generated">
            <a:extLst>
              <a:ext uri="{FF2B5EF4-FFF2-40B4-BE49-F238E27FC236}">
                <a16:creationId xmlns:a16="http://schemas.microsoft.com/office/drawing/2014/main" id="{F7997B79-32AA-9345-BB65-A43BECD115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1788" y="1829919"/>
            <a:ext cx="6892582" cy="33505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1AB0348-51BE-8748-A3D5-8E038D29483E}"/>
              </a:ext>
            </a:extLst>
          </p:cNvPr>
          <p:cNvSpPr txBox="1"/>
          <p:nvPr/>
        </p:nvSpPr>
        <p:spPr>
          <a:xfrm>
            <a:off x="5270983" y="5179360"/>
            <a:ext cx="22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X39</a:t>
            </a:r>
            <a:r>
              <a:rPr lang="zh-TW" baseline="30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®</a:t>
            </a:r>
            <a:r>
              <a:rPr 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貼於</a:t>
            </a:r>
            <a:r>
              <a:rPr 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頸後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F5EA43-70E6-9B46-A31F-EDB4B148441F}"/>
              </a:ext>
            </a:extLst>
          </p:cNvPr>
          <p:cNvSpPr txBox="1"/>
          <p:nvPr/>
        </p:nvSpPr>
        <p:spPr>
          <a:xfrm>
            <a:off x="8097860" y="5150750"/>
            <a:ext cx="28684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X49™ 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貼於</a:t>
            </a:r>
            <a:r>
              <a:rPr 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肚臍下方 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306518B-722A-3A43-A58E-39E71C291320}"/>
              </a:ext>
            </a:extLst>
          </p:cNvPr>
          <p:cNvSpPr/>
          <p:nvPr/>
        </p:nvSpPr>
        <p:spPr>
          <a:xfrm>
            <a:off x="8248692" y="2191044"/>
            <a:ext cx="2573112" cy="2573112"/>
          </a:xfrm>
          <a:prstGeom prst="ellipse">
            <a:avLst/>
          </a:prstGeom>
          <a:noFill/>
          <a:ln w="76200">
            <a:solidFill>
              <a:srgbClr val="7C19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C928079-CB2F-9F4A-B1A7-EC796728A78D}"/>
              </a:ext>
            </a:extLst>
          </p:cNvPr>
          <p:cNvSpPr txBox="1">
            <a:spLocks/>
          </p:cNvSpPr>
          <p:nvPr/>
        </p:nvSpPr>
        <p:spPr>
          <a:xfrm>
            <a:off x="296552" y="1599313"/>
            <a:ext cx="3513448" cy="273079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sz="3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venir Black"/>
              </a:rPr>
              <a:t>X39</a:t>
            </a:r>
            <a:r>
              <a:rPr lang="zh-TW" sz="3600" baseline="30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venir Black"/>
              </a:rPr>
              <a:t>®</a:t>
            </a:r>
            <a:r>
              <a:rPr lang="zh-TW" sz="3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venir Black"/>
              </a:rPr>
              <a:t> + X49™ 貼片的使用部位</a:t>
            </a:r>
          </a:p>
        </p:txBody>
      </p:sp>
    </p:spTree>
    <p:extLst>
      <p:ext uri="{BB962C8B-B14F-4D97-AF65-F5344CB8AC3E}">
        <p14:creationId xmlns:p14="http://schemas.microsoft.com/office/powerpoint/2010/main" val="7057902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C844914-B74B-A641-B27C-E705DEDA7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365"/>
            <a:ext cx="10515600" cy="1832621"/>
          </a:xfrm>
        </p:spPr>
        <p:txBody>
          <a:bodyPr>
            <a:normAutofit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zh-TW" altLang="en-US" sz="48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雙效</a:t>
            </a:r>
            <a:r>
              <a:rPr lang="zh-TW" sz="48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組合</a:t>
            </a:r>
            <a:r>
              <a:rPr lang="zh-TW" altLang="en-US" sz="48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套裝</a:t>
            </a:r>
            <a:endParaRPr lang="zh-TW" sz="48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085407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816B3160-8260-3B4D-818D-CF0CBF904214}"/>
              </a:ext>
            </a:extLst>
          </p:cNvPr>
          <p:cNvSpPr/>
          <p:nvPr/>
        </p:nvSpPr>
        <p:spPr>
          <a:xfrm>
            <a:off x="4893837" y="2110837"/>
            <a:ext cx="3356242" cy="1863179"/>
          </a:xfrm>
          <a:prstGeom prst="roundRect">
            <a:avLst>
              <a:gd name="adj" fmla="val 897"/>
            </a:avLst>
          </a:prstGeom>
          <a:solidFill>
            <a:srgbClr val="7C1951">
              <a:alpha val="2975"/>
            </a:srgbClr>
          </a:solidFill>
          <a:ln>
            <a:solidFill>
              <a:srgbClr val="7C1951">
                <a:alpha val="14927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C195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BEDF3D5D-6073-3A48-8EFC-8C6F434AB415}"/>
              </a:ext>
            </a:extLst>
          </p:cNvPr>
          <p:cNvSpPr/>
          <p:nvPr/>
        </p:nvSpPr>
        <p:spPr>
          <a:xfrm>
            <a:off x="8493381" y="2110837"/>
            <a:ext cx="3266101" cy="1863178"/>
          </a:xfrm>
          <a:prstGeom prst="roundRect">
            <a:avLst>
              <a:gd name="adj" fmla="val 897"/>
            </a:avLst>
          </a:prstGeom>
          <a:solidFill>
            <a:srgbClr val="7C1951">
              <a:alpha val="2975"/>
            </a:srgbClr>
          </a:solidFill>
          <a:ln>
            <a:solidFill>
              <a:srgbClr val="7C1951">
                <a:alpha val="14991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C195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4647027F-21DA-F54D-BFDD-1DAD563C4987}"/>
              </a:ext>
            </a:extLst>
          </p:cNvPr>
          <p:cNvSpPr/>
          <p:nvPr/>
        </p:nvSpPr>
        <p:spPr>
          <a:xfrm>
            <a:off x="8506675" y="4145859"/>
            <a:ext cx="3252807" cy="1349483"/>
          </a:xfrm>
          <a:prstGeom prst="roundRect">
            <a:avLst>
              <a:gd name="adj" fmla="val 897"/>
            </a:avLst>
          </a:prstGeom>
          <a:solidFill>
            <a:srgbClr val="7C1951">
              <a:alpha val="2975"/>
            </a:srgbClr>
          </a:solidFill>
          <a:ln>
            <a:solidFill>
              <a:srgbClr val="7C1951">
                <a:alpha val="14927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C195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1CBE9EB5-A6FC-EF4D-A2E0-C4757B73E0DA}"/>
              </a:ext>
            </a:extLst>
          </p:cNvPr>
          <p:cNvSpPr/>
          <p:nvPr/>
        </p:nvSpPr>
        <p:spPr>
          <a:xfrm>
            <a:off x="4978466" y="4145859"/>
            <a:ext cx="3356242" cy="1349483"/>
          </a:xfrm>
          <a:prstGeom prst="roundRect">
            <a:avLst>
              <a:gd name="adj" fmla="val 897"/>
            </a:avLst>
          </a:prstGeom>
          <a:solidFill>
            <a:srgbClr val="7C1951">
              <a:alpha val="2975"/>
            </a:srgbClr>
          </a:solidFill>
          <a:ln>
            <a:solidFill>
              <a:srgbClr val="7C1951">
                <a:alpha val="14927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C195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EB52AC-83E2-9C44-AE92-4B96EF0498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883" y="2255712"/>
            <a:ext cx="3849039" cy="3239630"/>
          </a:xfrm>
        </p:spPr>
        <p:txBody>
          <a:bodyPr>
            <a:normAutofit/>
          </a:bodyPr>
          <a:lstStyle/>
          <a:p>
            <a:pPr>
              <a:buClr>
                <a:srgbClr val="7C1951"/>
              </a:buClr>
              <a:buFont typeface="Courier New" panose="02070309020205020404" pitchFamily="49" charset="0"/>
              <a:buChar char="o"/>
            </a:pP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雙效</a:t>
            </a:r>
            <a:r>
              <a:rPr 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組合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套裝</a:t>
            </a:r>
            <a:r>
              <a:rPr 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為同時體驗 X39</a:t>
            </a:r>
            <a:r>
              <a:rPr lang="zh-TW" sz="2000" baseline="30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®</a:t>
            </a:r>
            <a:r>
              <a:rPr 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和 X49™ 的首選。</a:t>
            </a:r>
          </a:p>
          <a:p>
            <a:pPr>
              <a:buClr>
                <a:srgbClr val="7C1951"/>
              </a:buClr>
              <a:buFont typeface="Courier New" panose="02070309020205020404" pitchFamily="49" charset="0"/>
              <a:buChar char="o"/>
            </a:pPr>
            <a:r>
              <a:rPr 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內含 X39</a:t>
            </a:r>
            <a:r>
              <a:rPr lang="zh-TW" sz="2000" baseline="30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®</a:t>
            </a:r>
            <a:r>
              <a:rPr 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和 X49™ 貼片各 </a:t>
            </a:r>
            <a:r>
              <a:rPr lang="zh-TW" sz="2000">
                <a:latin typeface="微軟正黑體" panose="020B0604030504040204" pitchFamily="34" charset="-120"/>
                <a:ea typeface="微軟正黑體" panose="020B0604030504040204" pitchFamily="34" charset="-120"/>
              </a:rPr>
              <a:t>30 </a:t>
            </a:r>
            <a:r>
              <a:rPr lang="zh-TW" altLang="en-US" sz="2000">
                <a:latin typeface="微軟正黑體" panose="020B0604030504040204" pitchFamily="34" charset="-120"/>
                <a:ea typeface="微軟正黑體" panose="020B0604030504040204" pitchFamily="34" charset="-120"/>
              </a:rPr>
              <a:t>片</a:t>
            </a:r>
            <a:r>
              <a:rPr lang="zh-TW" sz="200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zh-TW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buClr>
                <a:srgbClr val="7C1951"/>
              </a:buClr>
              <a:buFont typeface="Courier New" panose="02070309020205020404" pitchFamily="49" charset="0"/>
              <a:buChar char="o"/>
            </a:pPr>
            <a:r>
              <a:rPr 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購買組合包可以節</a:t>
            </a:r>
            <a:r>
              <a:rPr lang="zh-TW" sz="2000" b="1" dirty="0">
                <a:solidFill>
                  <a:srgbClr val="7C195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省</a:t>
            </a:r>
            <a:r>
              <a:rPr 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sz="2000" b="1" dirty="0">
                <a:solidFill>
                  <a:srgbClr val="7C195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$20</a:t>
            </a:r>
            <a:r>
              <a:rPr 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  <a:p>
            <a:pPr>
              <a:buClr>
                <a:srgbClr val="7C1951"/>
              </a:buClr>
              <a:buFont typeface="Courier New" panose="02070309020205020404" pitchFamily="49" charset="0"/>
              <a:buChar char="o"/>
            </a:pPr>
            <a:r>
              <a:rPr 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每月訂購可以</a:t>
            </a:r>
            <a:r>
              <a:rPr lang="zh-TW" sz="2000" b="1" dirty="0">
                <a:solidFill>
                  <a:srgbClr val="7C195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再節省 $10</a:t>
            </a:r>
            <a:r>
              <a:rPr 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  <a:p>
            <a:pPr marL="0" indent="0">
              <a:buNone/>
            </a:pPr>
            <a:endParaRPr 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C541F9A-DD75-8242-9742-D265B963E773}"/>
              </a:ext>
            </a:extLst>
          </p:cNvPr>
          <p:cNvSpPr txBox="1">
            <a:spLocks/>
          </p:cNvSpPr>
          <p:nvPr/>
        </p:nvSpPr>
        <p:spPr>
          <a:xfrm>
            <a:off x="491359" y="365127"/>
            <a:ext cx="10515600" cy="9066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sz="4800" dirty="0">
                <a:solidFill>
                  <a:srgbClr val="7C195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從</a:t>
            </a:r>
            <a:r>
              <a:rPr lang="zh-TW" altLang="en-US" sz="4800" i="1" dirty="0">
                <a:solidFill>
                  <a:srgbClr val="7C195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雙效</a:t>
            </a:r>
            <a:r>
              <a:rPr lang="zh-TW" sz="4800" i="1" dirty="0">
                <a:solidFill>
                  <a:srgbClr val="7C195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組合</a:t>
            </a:r>
            <a:r>
              <a:rPr lang="zh-TW" altLang="en-US" sz="4800" i="1" dirty="0">
                <a:solidFill>
                  <a:srgbClr val="7C195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套裝</a:t>
            </a:r>
            <a:r>
              <a:rPr lang="zh-TW" sz="4800" dirty="0">
                <a:solidFill>
                  <a:srgbClr val="7C195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獲得兩種產品的效益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F99FC0F-75B8-AA4D-90C8-4C4B265B495A}"/>
              </a:ext>
            </a:extLst>
          </p:cNvPr>
          <p:cNvSpPr txBox="1">
            <a:spLocks/>
          </p:cNvSpPr>
          <p:nvPr/>
        </p:nvSpPr>
        <p:spPr>
          <a:xfrm>
            <a:off x="532923" y="1271752"/>
            <a:ext cx="5563078" cy="609600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4000" i="1" dirty="0">
              <a:solidFill>
                <a:srgbClr val="7C195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0FCF01D-988E-2346-8E4E-AEA8B19DCA94}"/>
              </a:ext>
            </a:extLst>
          </p:cNvPr>
          <p:cNvSpPr/>
          <p:nvPr/>
        </p:nvSpPr>
        <p:spPr>
          <a:xfrm>
            <a:off x="5084190" y="2346618"/>
            <a:ext cx="2344442" cy="353923"/>
          </a:xfrm>
          <a:prstGeom prst="rect">
            <a:avLst/>
          </a:prstGeom>
        </p:spPr>
        <p:txBody>
          <a:bodyPr wrap="square" anchor="t">
            <a:normAutofit lnSpcReduction="10000"/>
          </a:bodyPr>
          <a:lstStyle/>
          <a:p>
            <a:pPr lvl="0"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zh-TW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一般購買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1F53567-674D-824B-A1FC-3A3D6D56E9C8}"/>
              </a:ext>
            </a:extLst>
          </p:cNvPr>
          <p:cNvSpPr/>
          <p:nvPr/>
        </p:nvSpPr>
        <p:spPr>
          <a:xfrm>
            <a:off x="6444437" y="2838864"/>
            <a:ext cx="1477577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zh-TW" sz="1600" dirty="0">
                <a:solidFill>
                  <a:srgbClr val="7C195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$99.95 | 77BV</a:t>
            </a:r>
          </a:p>
          <a:p>
            <a:pPr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zh-TW" sz="1600" dirty="0">
                <a:solidFill>
                  <a:srgbClr val="7C195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$99.95 | 77BV</a:t>
            </a:r>
          </a:p>
          <a:p>
            <a:pPr lvl="0"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zh-TW" sz="1600" dirty="0">
                <a:solidFill>
                  <a:srgbClr val="7C195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$199.90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4204146-DDDD-F24D-B55B-C50AEBD1144B}"/>
              </a:ext>
            </a:extLst>
          </p:cNvPr>
          <p:cNvSpPr/>
          <p:nvPr/>
        </p:nvSpPr>
        <p:spPr>
          <a:xfrm>
            <a:off x="5084190" y="2817730"/>
            <a:ext cx="2344442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zh-TW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</a:t>
            </a:r>
            <a:r>
              <a:rPr lang="zh-TW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包</a:t>
            </a:r>
            <a:r>
              <a:rPr lang="zh-TW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X39® ：</a:t>
            </a:r>
          </a:p>
          <a:p>
            <a:pPr lvl="0"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zh-TW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</a:t>
            </a:r>
            <a:r>
              <a:rPr lang="zh-TW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包</a:t>
            </a:r>
            <a:r>
              <a:rPr lang="zh-TW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X49™ ：</a:t>
            </a:r>
          </a:p>
          <a:p>
            <a:pPr lvl="0"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zh-TW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總計：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4CE2C6A-C5A1-5E46-818C-227305C0E9A0}"/>
              </a:ext>
            </a:extLst>
          </p:cNvPr>
          <p:cNvSpPr/>
          <p:nvPr/>
        </p:nvSpPr>
        <p:spPr>
          <a:xfrm>
            <a:off x="8586969" y="2292842"/>
            <a:ext cx="2681332" cy="609599"/>
          </a:xfrm>
          <a:prstGeom prst="rect">
            <a:avLst/>
          </a:prstGeom>
        </p:spPr>
        <p:txBody>
          <a:bodyPr wrap="square" anchor="t">
            <a:normAutofit/>
          </a:bodyPr>
          <a:lstStyle/>
          <a:p>
            <a:pPr lvl="0"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zh-TW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雙效</a:t>
            </a:r>
            <a:r>
              <a:rPr lang="zh-TW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組合</a:t>
            </a:r>
            <a:r>
              <a:rPr lang="zh-TW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套裝</a:t>
            </a:r>
            <a:br>
              <a:rPr lang="zh-TW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（折扣價）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6EEF367-948D-C84F-899F-1BC05EFCFD66}"/>
              </a:ext>
            </a:extLst>
          </p:cNvPr>
          <p:cNvSpPr/>
          <p:nvPr/>
        </p:nvSpPr>
        <p:spPr>
          <a:xfrm>
            <a:off x="8586969" y="2903422"/>
            <a:ext cx="3172514" cy="907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zh-TW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</a:t>
            </a:r>
            <a:r>
              <a:rPr lang="zh-TW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套雙效</a:t>
            </a:r>
            <a:r>
              <a:rPr lang="zh-TW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組合</a:t>
            </a:r>
            <a:r>
              <a:rPr lang="zh-TW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套裝</a:t>
            </a:r>
            <a:r>
              <a:rPr lang="zh-TW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</a:p>
          <a:p>
            <a:pPr lvl="0"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endParaRPr lang="en-IE" sz="1100" dirty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zh-TW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總計：              </a:t>
            </a:r>
            <a:r>
              <a:rPr lang="zh-TW" sz="1600" dirty="0">
                <a:solidFill>
                  <a:srgbClr val="7C195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$179.95 | 156BV+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8F3DF04-8CAF-6F48-927F-BF4F11D654C6}"/>
              </a:ext>
            </a:extLst>
          </p:cNvPr>
          <p:cNvSpPr/>
          <p:nvPr/>
        </p:nvSpPr>
        <p:spPr>
          <a:xfrm>
            <a:off x="5084190" y="4296399"/>
            <a:ext cx="2861452" cy="609599"/>
          </a:xfrm>
          <a:prstGeom prst="rect">
            <a:avLst/>
          </a:prstGeom>
        </p:spPr>
        <p:txBody>
          <a:bodyPr wrap="square" anchor="t">
            <a:normAutofit fontScale="92500" lnSpcReduction="10000"/>
          </a:bodyPr>
          <a:lstStyle/>
          <a:p>
            <a:pPr lvl="0"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zh-TW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雙效</a:t>
            </a:r>
            <a:r>
              <a:rPr lang="zh-TW" altLang="zh-TW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組合</a:t>
            </a:r>
            <a:r>
              <a:rPr lang="zh-TW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套裝</a:t>
            </a:r>
            <a:endParaRPr lang="en-US" altLang="zh-TW" dirty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zh-TW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（一般購買）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AFF684E-1A96-F64C-8C70-0C09AE665EA3}"/>
              </a:ext>
            </a:extLst>
          </p:cNvPr>
          <p:cNvSpPr/>
          <p:nvPr/>
        </p:nvSpPr>
        <p:spPr>
          <a:xfrm>
            <a:off x="8586969" y="4242862"/>
            <a:ext cx="3013840" cy="815169"/>
          </a:xfrm>
          <a:prstGeom prst="rect">
            <a:avLst/>
          </a:prstGeom>
        </p:spPr>
        <p:txBody>
          <a:bodyPr wrap="square" anchor="t">
            <a:normAutofit/>
          </a:bodyPr>
          <a:lstStyle/>
          <a:p>
            <a:pPr lvl="0"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zh-TW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雙效</a:t>
            </a:r>
            <a:r>
              <a:rPr lang="zh-TW" altLang="zh-TW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組合</a:t>
            </a:r>
            <a:r>
              <a:rPr lang="zh-TW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套裝</a:t>
            </a:r>
            <a:endParaRPr lang="en-US" altLang="zh-TW" dirty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zh-TW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（每月訂購）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1CBA2B6-4968-7C42-B65F-BB5C870BCC1C}"/>
              </a:ext>
            </a:extLst>
          </p:cNvPr>
          <p:cNvSpPr/>
          <p:nvPr/>
        </p:nvSpPr>
        <p:spPr>
          <a:xfrm>
            <a:off x="6502044" y="5035104"/>
            <a:ext cx="191563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zh-TW" sz="1600" dirty="0">
                <a:solidFill>
                  <a:srgbClr val="7C195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$179.95 | 156BV+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1A3B4C8-08B6-D249-B30C-C2EA60A3AFBB}"/>
              </a:ext>
            </a:extLst>
          </p:cNvPr>
          <p:cNvSpPr/>
          <p:nvPr/>
        </p:nvSpPr>
        <p:spPr>
          <a:xfrm>
            <a:off x="5130014" y="5035104"/>
            <a:ext cx="12620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zh-TW" sz="160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總計：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74EEAFC-F084-D644-9140-FB8F2B5609F1}"/>
              </a:ext>
            </a:extLst>
          </p:cNvPr>
          <p:cNvSpPr/>
          <p:nvPr/>
        </p:nvSpPr>
        <p:spPr>
          <a:xfrm>
            <a:off x="9974238" y="4984943"/>
            <a:ext cx="188470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zh-TW" sz="1600" dirty="0">
                <a:solidFill>
                  <a:srgbClr val="7C195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$169.95 | 156BV+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EB2477E-6F5C-9345-BB53-E4D483A071E4}"/>
              </a:ext>
            </a:extLst>
          </p:cNvPr>
          <p:cNvSpPr/>
          <p:nvPr/>
        </p:nvSpPr>
        <p:spPr>
          <a:xfrm>
            <a:off x="8586969" y="4984943"/>
            <a:ext cx="12620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zh-TW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總計：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A1BCCF6-AACD-4524-96EE-3166F5A1702D}"/>
              </a:ext>
            </a:extLst>
          </p:cNvPr>
          <p:cNvSpPr/>
          <p:nvPr/>
        </p:nvSpPr>
        <p:spPr>
          <a:xfrm>
            <a:off x="212906" y="5500290"/>
            <a:ext cx="5684974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zh-TW" sz="1200" dirty="0">
                <a:solidFill>
                  <a:srgbClr val="7C195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+ 此價格至 2022 年 </a:t>
            </a:r>
            <a:r>
              <a:rPr lang="en-US" altLang="zh-TW" sz="1200" dirty="0">
                <a:solidFill>
                  <a:srgbClr val="7C195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7</a:t>
            </a:r>
            <a:r>
              <a:rPr lang="zh-TW" sz="1200" dirty="0">
                <a:solidFill>
                  <a:srgbClr val="7C195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月 28 日截止，之後的價格改為</a:t>
            </a:r>
            <a:endParaRPr lang="en-US" altLang="zh-TW" sz="1200" dirty="0">
              <a:solidFill>
                <a:srgbClr val="7C195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>
              <a:spcAft>
                <a:spcPts val="600"/>
              </a:spcAft>
              <a:buClr>
                <a:srgbClr val="0F6FC6">
                  <a:lumMod val="75000"/>
                </a:srgbClr>
              </a:buClr>
              <a:defRPr/>
            </a:pPr>
            <a:r>
              <a:rPr lang="zh-TW" altLang="en-US" sz="1200" dirty="0">
                <a:solidFill>
                  <a:srgbClr val="7C195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</a:t>
            </a:r>
            <a:r>
              <a:rPr lang="zh-TW" sz="1200" dirty="0">
                <a:solidFill>
                  <a:srgbClr val="7C195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$179.95 | 140BV（</a:t>
            </a:r>
            <a:r>
              <a:rPr lang="zh-TW" altLang="en-US" sz="1200" dirty="0">
                <a:solidFill>
                  <a:srgbClr val="7C195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一般會員價</a:t>
            </a:r>
            <a:r>
              <a:rPr lang="zh-TW" sz="1200" dirty="0">
                <a:solidFill>
                  <a:srgbClr val="7C195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）及 $169.95 | 140BV（每月訂購</a:t>
            </a:r>
            <a:r>
              <a:rPr lang="zh-TW" altLang="en-US" sz="1200" dirty="0">
                <a:solidFill>
                  <a:srgbClr val="7C195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訂單</a:t>
            </a:r>
            <a:r>
              <a:rPr lang="zh-TW" sz="1200" dirty="0">
                <a:solidFill>
                  <a:srgbClr val="7C195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）</a:t>
            </a:r>
          </a:p>
        </p:txBody>
      </p:sp>
    </p:spTree>
    <p:extLst>
      <p:ext uri="{BB962C8B-B14F-4D97-AF65-F5344CB8AC3E}">
        <p14:creationId xmlns:p14="http://schemas.microsoft.com/office/powerpoint/2010/main" val="7373296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59E2B3A-1750-6D4A-8F96-D9D88FBA2C13}"/>
              </a:ext>
            </a:extLst>
          </p:cNvPr>
          <p:cNvSpPr/>
          <p:nvPr/>
        </p:nvSpPr>
        <p:spPr>
          <a:xfrm>
            <a:off x="1" y="0"/>
            <a:ext cx="11093116" cy="6858000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3147B0F-73D0-3145-A7DA-3EE8412BD0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9152" y="72022"/>
            <a:ext cx="4333998" cy="67134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F316E5D3-0DB1-2547-BB42-80D96A6B9403}"/>
              </a:ext>
            </a:extLst>
          </p:cNvPr>
          <p:cNvSpPr txBox="1">
            <a:spLocks/>
          </p:cNvSpPr>
          <p:nvPr/>
        </p:nvSpPr>
        <p:spPr>
          <a:xfrm>
            <a:off x="8633155" y="2658984"/>
            <a:ext cx="3268656" cy="13666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zh-TW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venir Black"/>
              </a:rPr>
              <a:t>X39</a:t>
            </a:r>
            <a:r>
              <a:rPr lang="zh-TW" baseline="30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venir Black"/>
              </a:rPr>
              <a:t>®</a:t>
            </a:r>
            <a:r>
              <a:rPr lang="zh-TW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venir Black"/>
              </a:rPr>
              <a:t> + X49™ </a:t>
            </a:r>
            <a:r>
              <a:rPr lang="zh-TW" altLang="en-US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venir Black"/>
              </a:rPr>
              <a:t>雙效</a:t>
            </a:r>
            <a:r>
              <a:rPr lang="zh-TW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venir Black"/>
              </a:rPr>
              <a:t>組合</a:t>
            </a:r>
            <a:r>
              <a:rPr lang="zh-TW" altLang="en-US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venir Black"/>
              </a:rPr>
              <a:t>套裝</a:t>
            </a:r>
            <a:endParaRPr lang="zh-TW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venir Black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98FB2D0-C1FD-7346-9208-C57D54A5EC2D}"/>
              </a:ext>
            </a:extLst>
          </p:cNvPr>
          <p:cNvCxnSpPr>
            <a:cxnSpLocks/>
          </p:cNvCxnSpPr>
          <p:nvPr/>
        </p:nvCxnSpPr>
        <p:spPr>
          <a:xfrm>
            <a:off x="8758990" y="4174051"/>
            <a:ext cx="1913020" cy="0"/>
          </a:xfrm>
          <a:prstGeom prst="line">
            <a:avLst/>
          </a:prstGeom>
          <a:ln>
            <a:solidFill>
              <a:schemeClr val="bg1">
                <a:alpha val="39748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picture containing text, businesscard&#10;&#10;Description automatically generated">
            <a:extLst>
              <a:ext uri="{FF2B5EF4-FFF2-40B4-BE49-F238E27FC236}">
                <a16:creationId xmlns:a16="http://schemas.microsoft.com/office/drawing/2014/main" id="{46F67743-B6F1-FE49-B245-349EB1FB8A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4538" y="962526"/>
            <a:ext cx="5183161" cy="51831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840417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19B7AB-1C95-8D43-8AEF-86B11F74D9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365"/>
            <a:ext cx="10515600" cy="974595"/>
          </a:xfrm>
        </p:spPr>
        <p:txBody>
          <a:bodyPr>
            <a:normAutofit/>
          </a:bodyPr>
          <a:lstStyle/>
          <a:p>
            <a:pPr algn="ctr"/>
            <a:r>
              <a:rPr lang="zh-TW" sz="48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產品效</a:t>
            </a:r>
            <a:r>
              <a:rPr lang="zh-TW" altLang="en-US" sz="48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果</a:t>
            </a:r>
            <a:r>
              <a:rPr lang="zh-TW" sz="48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概</a:t>
            </a:r>
            <a:r>
              <a:rPr lang="zh-TW" altLang="en-US" sz="48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述</a:t>
            </a:r>
            <a:endParaRPr lang="zh-TW" sz="48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Subtitle 4">
            <a:extLst>
              <a:ext uri="{FF2B5EF4-FFF2-40B4-BE49-F238E27FC236}">
                <a16:creationId xmlns:a16="http://schemas.microsoft.com/office/drawing/2014/main" id="{CC070560-A89D-8640-8CE4-48BBC3C26715}"/>
              </a:ext>
            </a:extLst>
          </p:cNvPr>
          <p:cNvSpPr txBox="1">
            <a:spLocks/>
          </p:cNvSpPr>
          <p:nvPr/>
        </p:nvSpPr>
        <p:spPr>
          <a:xfrm>
            <a:off x="1513490" y="2807138"/>
            <a:ext cx="9144000" cy="6507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sz="3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X39</a:t>
            </a:r>
            <a:r>
              <a:rPr lang="zh-TW" sz="3600" baseline="30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®</a:t>
            </a:r>
            <a:r>
              <a:rPr lang="zh-TW" sz="3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+ X49™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2EC4B3-58E9-2147-B321-464BD0E8CC82}"/>
              </a:ext>
            </a:extLst>
          </p:cNvPr>
          <p:cNvSpPr txBox="1"/>
          <p:nvPr/>
        </p:nvSpPr>
        <p:spPr>
          <a:xfrm>
            <a:off x="2581552" y="4102353"/>
            <a:ext cx="702889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zh-TW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X49™ 與X39</a:t>
            </a:r>
            <a:r>
              <a:rPr lang="zh-TW" sz="2400" baseline="30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®</a:t>
            </a:r>
            <a:r>
              <a:rPr lang="zh-TW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搭配使用最有效</a:t>
            </a:r>
            <a:br>
              <a:rPr lang="en-US" altLang="zh-TW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因此，我們</a:t>
            </a:r>
            <a:r>
              <a:rPr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來</a:t>
            </a:r>
            <a:r>
              <a:rPr lang="zh-TW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看一看每一種產品的效</a:t>
            </a:r>
            <a:r>
              <a:rPr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果</a:t>
            </a:r>
            <a:r>
              <a:rPr lang="zh-TW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10594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D0A3CB-3353-854B-8630-D484C67894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359" y="1773074"/>
            <a:ext cx="7176796" cy="3738726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zh-TW" sz="22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X39</a:t>
            </a:r>
            <a:r>
              <a:rPr lang="zh-TW" sz="2200" baseline="300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®</a:t>
            </a:r>
            <a:r>
              <a:rPr lang="zh-TW" sz="22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的主要效</a:t>
            </a:r>
            <a:r>
              <a:rPr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果</a:t>
            </a:r>
            <a:r>
              <a:rPr lang="zh-TW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為</a:t>
            </a:r>
            <a:r>
              <a:rPr lang="zh-TW" sz="22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活化、增強幹細胞</a:t>
            </a:r>
            <a:r>
              <a:rPr lang="zh-TW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，使細胞更健康、充滿活力。將可以：</a:t>
            </a:r>
          </a:p>
          <a:p>
            <a:pPr>
              <a:lnSpc>
                <a:spcPct val="100000"/>
              </a:lnSpc>
              <a:buClr>
                <a:srgbClr val="7C1951"/>
              </a:buClr>
              <a:buFont typeface="Courier New" panose="02070309020205020404" pitchFamily="49" charset="0"/>
              <a:buChar char="o"/>
            </a:pPr>
            <a:r>
              <a:rPr 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使身體更有活力，同時享有更好的睡眠品質</a:t>
            </a:r>
          </a:p>
          <a:p>
            <a:pPr>
              <a:lnSpc>
                <a:spcPct val="100000"/>
              </a:lnSpc>
              <a:buClr>
                <a:srgbClr val="7C1951"/>
              </a:buClr>
              <a:buFont typeface="Courier New" panose="02070309020205020404" pitchFamily="49" charset="0"/>
              <a:buChar char="o"/>
            </a:pPr>
            <a:r>
              <a:rPr 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增進免疫系統</a:t>
            </a:r>
          </a:p>
          <a:p>
            <a:pPr>
              <a:lnSpc>
                <a:spcPct val="100000"/>
              </a:lnSpc>
              <a:buClr>
                <a:srgbClr val="7C1951"/>
              </a:buClr>
              <a:buFont typeface="Courier New" panose="02070309020205020404" pitchFamily="49" charset="0"/>
              <a:buChar char="o"/>
            </a:pPr>
            <a:r>
              <a:rPr 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緩解輕微疼痛</a:t>
            </a:r>
          </a:p>
          <a:p>
            <a:pPr>
              <a:lnSpc>
                <a:spcPct val="100000"/>
              </a:lnSpc>
              <a:buClr>
                <a:srgbClr val="7C1951"/>
              </a:buClr>
              <a:buFont typeface="Courier New" panose="02070309020205020404" pitchFamily="49" charset="0"/>
              <a:buChar char="o"/>
            </a:pPr>
            <a:r>
              <a:rPr 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提升認知功能</a:t>
            </a:r>
          </a:p>
          <a:p>
            <a:pPr>
              <a:lnSpc>
                <a:spcPct val="100000"/>
              </a:lnSpc>
              <a:buClr>
                <a:srgbClr val="7C1951"/>
              </a:buClr>
              <a:buFont typeface="Courier New" panose="02070309020205020404" pitchFamily="49" charset="0"/>
              <a:buChar char="o"/>
            </a:pPr>
            <a:r>
              <a:rPr 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改善膚質、減少細紋和皺紋</a:t>
            </a:r>
          </a:p>
          <a:p>
            <a:pPr>
              <a:lnSpc>
                <a:spcPct val="100000"/>
              </a:lnSpc>
              <a:buClr>
                <a:srgbClr val="7C1951"/>
              </a:buClr>
              <a:buFont typeface="Courier New" panose="02070309020205020404" pitchFamily="49" charset="0"/>
              <a:buChar char="o"/>
            </a:pP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增強</a:t>
            </a:r>
            <a:r>
              <a:rPr 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傷口自然癒合的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程序</a:t>
            </a:r>
            <a:endParaRPr lang="zh-TW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/>
            <a:endParaRPr 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/>
            <a:endParaRPr 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/>
            <a:endParaRPr 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endParaRPr 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Picture 4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E8EC4207-6485-4EA2-BDB2-25FC9EC0AD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4155" y="1960562"/>
            <a:ext cx="4351338" cy="4351338"/>
          </a:xfrm>
          <a:prstGeom prst="rect">
            <a:avLst/>
          </a:prstGeom>
          <a:ln>
            <a:noFill/>
          </a:ln>
          <a:effectLst>
            <a:outerShdw blurRad="482148" dist="139700" dir="2700000" sx="101000" sy="101000" algn="tl" rotWithShape="0">
              <a:srgbClr val="333333">
                <a:alpha val="12562"/>
              </a:srgbClr>
            </a:outerShdw>
          </a:effec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29746B0-FE75-934A-B45E-DD3128E3299E}"/>
              </a:ext>
            </a:extLst>
          </p:cNvPr>
          <p:cNvSpPr txBox="1">
            <a:spLocks/>
          </p:cNvSpPr>
          <p:nvPr/>
        </p:nvSpPr>
        <p:spPr>
          <a:xfrm>
            <a:off x="491359" y="365127"/>
            <a:ext cx="10515600" cy="9066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sz="4800" dirty="0">
                <a:solidFill>
                  <a:srgbClr val="7C195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X39</a:t>
            </a:r>
            <a:r>
              <a:rPr lang="zh-TW" sz="4800" baseline="30000" dirty="0">
                <a:solidFill>
                  <a:srgbClr val="7C195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®</a:t>
            </a:r>
            <a:r>
              <a:rPr lang="zh-TW" sz="4800" dirty="0">
                <a:solidFill>
                  <a:srgbClr val="7C195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sz="4800" i="1" dirty="0">
                <a:solidFill>
                  <a:srgbClr val="7C195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的效</a:t>
            </a:r>
            <a:r>
              <a:rPr lang="zh-TW" altLang="en-US" sz="4800" i="1" dirty="0">
                <a:solidFill>
                  <a:srgbClr val="7C195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益</a:t>
            </a:r>
            <a:endParaRPr lang="zh-TW" sz="4800" i="1" dirty="0">
              <a:solidFill>
                <a:srgbClr val="7C195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1762F45A-E323-4C7A-894B-BD1E4D1EEB68}"/>
              </a:ext>
            </a:extLst>
          </p:cNvPr>
          <p:cNvSpPr txBox="1"/>
          <p:nvPr/>
        </p:nvSpPr>
        <p:spPr>
          <a:xfrm>
            <a:off x="5657105" y="6308572"/>
            <a:ext cx="64793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TW" altLang="en-US" sz="1200" b="0" i="0" u="none" strike="noStrike" baseline="0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警語</a:t>
            </a:r>
            <a:r>
              <a:rPr lang="en-US" altLang="zh-TW" sz="1200" b="0" i="0" u="none" strike="noStrike" baseline="0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 </a:t>
            </a:r>
            <a:r>
              <a:rPr lang="zh-TW" altLang="en-US" sz="1200" b="0" i="0" u="none" strike="noStrike" baseline="0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此文件內容有在特定國家可能會被認定為宣稱療效的敘述，請勿將此文件或其內容分享或口述給其他人。一旦被衛生單位認定分享或廣發宣稱療效的敘述，可能會被處以高額的罰鍰。</a:t>
            </a:r>
            <a:endParaRPr lang="zh-TW" altLang="en-US" sz="1200" dirty="0">
              <a:solidFill>
                <a:schemeClr val="bg1">
                  <a:lumMod val="9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784730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CCC2E0-13CD-4E40-8BC3-4AC425698A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359" y="1773072"/>
            <a:ext cx="6421016" cy="3522828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zh-TW" sz="2200" dirty="0">
                <a:solidFill>
                  <a:srgbClr val="8D1D5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X49™</a:t>
            </a:r>
            <a:r>
              <a:rPr lang="zh-TW" sz="22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的主要效益為提升</a:t>
            </a:r>
            <a:r>
              <a:rPr lang="zh-TW" sz="2200" dirty="0">
                <a:solidFill>
                  <a:srgbClr val="8D1D5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力量和體力</a:t>
            </a:r>
            <a:r>
              <a:rPr lang="zh-TW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表現</a:t>
            </a:r>
            <a:br>
              <a:rPr lang="en-US" altLang="zh-TW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具體而言，可以增進：</a:t>
            </a:r>
          </a:p>
          <a:p>
            <a:pPr>
              <a:lnSpc>
                <a:spcPct val="100000"/>
              </a:lnSpc>
              <a:buClr>
                <a:srgbClr val="7C1951"/>
              </a:buClr>
              <a:buFont typeface="Courier New" panose="02070309020205020404" pitchFamily="49" charset="0"/>
              <a:buChar char="o"/>
            </a:pPr>
            <a:r>
              <a:rPr lang="zh-TW" sz="2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心血管系統的健康</a:t>
            </a:r>
          </a:p>
          <a:p>
            <a:pPr>
              <a:lnSpc>
                <a:spcPct val="100000"/>
              </a:lnSpc>
              <a:buClr>
                <a:srgbClr val="7C1951"/>
              </a:buClr>
              <a:buFont typeface="Courier New" panose="02070309020205020404" pitchFamily="49" charset="0"/>
              <a:buChar char="o"/>
            </a:pPr>
            <a:r>
              <a:rPr lang="zh-TW" sz="2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健康的認知功能</a:t>
            </a:r>
          </a:p>
          <a:p>
            <a:pPr>
              <a:lnSpc>
                <a:spcPct val="100000"/>
              </a:lnSpc>
              <a:buClr>
                <a:srgbClr val="7C1951"/>
              </a:buClr>
              <a:buFont typeface="Courier New" panose="02070309020205020404" pitchFamily="49" charset="0"/>
              <a:buChar char="o"/>
            </a:pPr>
            <a:r>
              <a:rPr lang="zh-TW" sz="2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肌肉復原</a:t>
            </a:r>
          </a:p>
          <a:p>
            <a:pPr>
              <a:lnSpc>
                <a:spcPct val="100000"/>
              </a:lnSpc>
              <a:buClr>
                <a:srgbClr val="7C1951"/>
              </a:buClr>
              <a:buFont typeface="Courier New" panose="02070309020205020404" pitchFamily="49" charset="0"/>
              <a:buChar char="o"/>
            </a:pPr>
            <a:r>
              <a:rPr lang="zh-TW" sz="2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搭配健康飲食和運動計畫以達成減脂效果</a:t>
            </a:r>
          </a:p>
          <a:p>
            <a:pPr>
              <a:lnSpc>
                <a:spcPct val="100000"/>
              </a:lnSpc>
              <a:buClr>
                <a:srgbClr val="7C1951"/>
              </a:buClr>
              <a:buFont typeface="Courier New" panose="02070309020205020404" pitchFamily="49" charset="0"/>
              <a:buChar char="o"/>
            </a:pPr>
            <a:r>
              <a:rPr lang="zh-TW" sz="2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骨骼健康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F33B003-8701-A74F-8110-934313411CED}"/>
              </a:ext>
            </a:extLst>
          </p:cNvPr>
          <p:cNvSpPr txBox="1">
            <a:spLocks/>
          </p:cNvSpPr>
          <p:nvPr/>
        </p:nvSpPr>
        <p:spPr>
          <a:xfrm>
            <a:off x="491359" y="365127"/>
            <a:ext cx="10515600" cy="9066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sz="4800" dirty="0">
                <a:solidFill>
                  <a:srgbClr val="7C195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X49™ </a:t>
            </a:r>
            <a:r>
              <a:rPr lang="zh-TW" sz="4800" i="1" dirty="0">
                <a:solidFill>
                  <a:srgbClr val="7C195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的效益</a:t>
            </a:r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FB45558F-8217-F84C-BD2F-B9B01DFC4D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8400" y="1947226"/>
            <a:ext cx="4336143" cy="3413990"/>
          </a:xfrm>
          <a:prstGeom prst="rect">
            <a:avLst/>
          </a:prstGeom>
          <a:ln>
            <a:noFill/>
          </a:ln>
          <a:effectLst>
            <a:outerShdw blurRad="482134" dist="139700" dir="2700000" sx="101000" sy="101000" algn="tl" rotWithShape="0">
              <a:srgbClr val="333333">
                <a:alpha val="13142"/>
              </a:srgbClr>
            </a:outerShdw>
          </a:effectLst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36D2F82C-57CD-4EAD-901F-3CC40C572CC5}"/>
              </a:ext>
            </a:extLst>
          </p:cNvPr>
          <p:cNvSpPr txBox="1"/>
          <p:nvPr/>
        </p:nvSpPr>
        <p:spPr>
          <a:xfrm>
            <a:off x="5657105" y="6308572"/>
            <a:ext cx="64793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TW" altLang="en-US" sz="1200" b="0" i="0" u="none" strike="noStrike" baseline="0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警語</a:t>
            </a:r>
            <a:r>
              <a:rPr lang="en-US" altLang="zh-TW" sz="1200" b="0" i="0" u="none" strike="noStrike" baseline="0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 </a:t>
            </a:r>
            <a:r>
              <a:rPr lang="zh-TW" altLang="en-US" sz="1200" b="0" i="0" u="none" strike="noStrike" baseline="0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此文件內容有在特定國家可能會被認定為宣稱療效的敘述，請勿將此文件或其內容分享或口述給其他人。一旦被衛生單位認定分享或廣發宣稱療效的敘述，可能會被處以高額的罰鍰。</a:t>
            </a:r>
            <a:endParaRPr lang="zh-TW" altLang="en-US" sz="1200" dirty="0">
              <a:solidFill>
                <a:schemeClr val="bg1">
                  <a:lumMod val="9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895066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1F3B731F-187B-D749-BA2C-E7B54555FD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364"/>
            <a:ext cx="10515600" cy="2683959"/>
          </a:xfrm>
        </p:spPr>
        <p:txBody>
          <a:bodyPr>
            <a:normAutofit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zh-TW" sz="48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X49™ 與 X39</a:t>
            </a:r>
            <a:r>
              <a:rPr lang="zh-TW" sz="4800" baseline="30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®</a:t>
            </a:r>
            <a:r>
              <a:rPr lang="zh-TW" sz="48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為何能完美搭配？</a:t>
            </a:r>
          </a:p>
        </p:txBody>
      </p:sp>
    </p:spTree>
    <p:extLst>
      <p:ext uri="{BB962C8B-B14F-4D97-AF65-F5344CB8AC3E}">
        <p14:creationId xmlns:p14="http://schemas.microsoft.com/office/powerpoint/2010/main" val="38575374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2415692-5CFF-DF4E-8445-61DD9A5A195F}"/>
              </a:ext>
            </a:extLst>
          </p:cNvPr>
          <p:cNvSpPr txBox="1">
            <a:spLocks/>
          </p:cNvSpPr>
          <p:nvPr/>
        </p:nvSpPr>
        <p:spPr>
          <a:xfrm>
            <a:off x="491359" y="365127"/>
            <a:ext cx="10515600" cy="9066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sz="4800" dirty="0">
                <a:solidFill>
                  <a:srgbClr val="7C195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X49™ </a:t>
            </a:r>
            <a:r>
              <a:rPr lang="zh-TW" sz="4800" i="1" dirty="0">
                <a:solidFill>
                  <a:srgbClr val="7C195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與 X39</a:t>
            </a:r>
            <a:r>
              <a:rPr lang="zh-TW" sz="4800" i="1" baseline="30000" dirty="0">
                <a:solidFill>
                  <a:srgbClr val="7C195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®</a:t>
            </a:r>
            <a:r>
              <a:rPr lang="zh-TW" sz="4800" i="1" dirty="0">
                <a:solidFill>
                  <a:srgbClr val="7C195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的不同之處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8474E23-48BD-5F44-A33A-9AD6A52E6C0F}"/>
              </a:ext>
            </a:extLst>
          </p:cNvPr>
          <p:cNvSpPr txBox="1">
            <a:spLocks/>
          </p:cNvSpPr>
          <p:nvPr/>
        </p:nvSpPr>
        <p:spPr>
          <a:xfrm>
            <a:off x="533399" y="5707117"/>
            <a:ext cx="8505496" cy="7857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  <a:buClr>
                <a:srgbClr val="0F6FC6">
                  <a:lumMod val="75000"/>
                </a:srgbClr>
              </a:buClr>
              <a:defRPr/>
            </a:pPr>
            <a:r>
              <a:rPr lang="zh-TW" sz="2000">
                <a:latin typeface="微軟正黑體" panose="020B0604030504040204" pitchFamily="34" charset="-120"/>
                <a:ea typeface="微軟正黑體" panose="020B0604030504040204" pitchFamily="34" charset="-120"/>
              </a:rPr>
              <a:t>AHK-Cu 為 GHK-Cu 的子肽，可以針對幹細胞和健康發揮數種獨特效益。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buClr>
                <a:srgbClr val="0F6FC6">
                  <a:lumMod val="75000"/>
                </a:srgbClr>
              </a:buClr>
              <a:defRPr/>
            </a:pPr>
            <a:endParaRPr lang="en-IE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 algn="l">
              <a:lnSpc>
                <a:spcPct val="100000"/>
              </a:lnSpc>
              <a:spcBef>
                <a:spcPts val="0"/>
              </a:spcBef>
              <a:buClr>
                <a:srgbClr val="0F6FC6">
                  <a:lumMod val="75000"/>
                </a:srgbClr>
              </a:buClr>
              <a:defRPr/>
            </a:pPr>
            <a:endParaRPr lang="en-IE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 algn="l">
              <a:lnSpc>
                <a:spcPct val="100000"/>
              </a:lnSpc>
              <a:spcBef>
                <a:spcPts val="0"/>
              </a:spcBef>
              <a:buClr>
                <a:srgbClr val="0F6FC6">
                  <a:lumMod val="75000"/>
                </a:srgbClr>
              </a:buClr>
              <a:defRPr/>
            </a:pPr>
            <a:endParaRPr lang="en-IE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8D66A3D-FB2A-EA41-AE0D-B1D7F59073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1610134" y="3206288"/>
            <a:ext cx="1384300" cy="1803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CDA5FB4-C4A5-B949-9C29-B5D3A9E850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5864255" y="3095284"/>
            <a:ext cx="2476500" cy="17399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868ABF9-F07F-554D-AFA6-511CD1465EDB}"/>
              </a:ext>
            </a:extLst>
          </p:cNvPr>
          <p:cNvSpPr/>
          <p:nvPr/>
        </p:nvSpPr>
        <p:spPr>
          <a:xfrm>
            <a:off x="491359" y="2226793"/>
            <a:ext cx="47664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rgbClr val="0F6FC6">
                  <a:lumMod val="75000"/>
                </a:srgbClr>
              </a:buClr>
              <a:defRPr/>
            </a:pPr>
            <a:r>
              <a:rPr 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X39</a:t>
            </a:r>
            <a:r>
              <a:rPr lang="zh-TW" sz="2800" baseline="30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®</a:t>
            </a:r>
            <a:r>
              <a:rPr 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提升 GHK-Cu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3B09355-D0E3-3D44-8E84-6FBA16E41E30}"/>
              </a:ext>
            </a:extLst>
          </p:cNvPr>
          <p:cNvSpPr/>
          <p:nvPr/>
        </p:nvSpPr>
        <p:spPr>
          <a:xfrm>
            <a:off x="5394435" y="2226793"/>
            <a:ext cx="47664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rgbClr val="0F6FC6">
                  <a:lumMod val="75000"/>
                </a:srgbClr>
              </a:buClr>
              <a:defRPr/>
            </a:pPr>
            <a:r>
              <a:rPr 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X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49</a:t>
            </a:r>
            <a:r>
              <a:rPr lang="zh-TW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™</a:t>
            </a:r>
            <a:r>
              <a:rPr 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提升 AHK-Cu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78665F45-B7A1-4A6E-83FD-56106997B863}"/>
              </a:ext>
            </a:extLst>
          </p:cNvPr>
          <p:cNvSpPr txBox="1"/>
          <p:nvPr/>
        </p:nvSpPr>
        <p:spPr>
          <a:xfrm>
            <a:off x="491359" y="6262040"/>
            <a:ext cx="660702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TW" altLang="en-US" sz="1050" b="0" i="0" u="none" strike="noStrike" baseline="0" dirty="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警語</a:t>
            </a:r>
            <a:r>
              <a:rPr lang="en-US" altLang="zh-TW" sz="1050" b="0" i="0" u="none" strike="noStrike" baseline="0" dirty="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 </a:t>
            </a:r>
            <a:r>
              <a:rPr lang="zh-TW" altLang="en-US" sz="1050" b="0" i="0" u="none" strike="noStrike" baseline="0" dirty="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此文件內容有在特定國家可能會被認定為宣稱療效的敘述，請勿將此文件或其內容分享或口述給其他人。 </a:t>
            </a:r>
            <a:endParaRPr lang="en-US" altLang="zh-TW" sz="1050" b="0" i="0" u="none" strike="noStrike" baseline="0" dirty="0">
              <a:solidFill>
                <a:schemeClr val="bg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l"/>
            <a:r>
              <a:rPr lang="zh-TW" altLang="en-US" sz="1050" b="0" i="0" u="none" strike="noStrike" baseline="0" dirty="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一旦被衛生單位認定分享或廣發宣稱療效的敘述，可能會被處以高額的罰鍰。</a:t>
            </a:r>
            <a:endParaRPr lang="zh-TW" altLang="en-US" sz="1050" dirty="0">
              <a:solidFill>
                <a:schemeClr val="bg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049227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4047B0B-B722-A040-A86A-C1C29D2A365F}"/>
              </a:ext>
            </a:extLst>
          </p:cNvPr>
          <p:cNvSpPr txBox="1">
            <a:spLocks/>
          </p:cNvSpPr>
          <p:nvPr/>
        </p:nvSpPr>
        <p:spPr>
          <a:xfrm>
            <a:off x="491359" y="365127"/>
            <a:ext cx="10515600" cy="9066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sz="4800">
                <a:solidFill>
                  <a:srgbClr val="7C195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X49™ </a:t>
            </a:r>
            <a:r>
              <a:rPr lang="zh-TW" sz="4800" i="1">
                <a:solidFill>
                  <a:srgbClr val="7C195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與 AHK-Cu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F0D7EBE-73C8-7243-BC69-01E5C90BC3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359" y="1773072"/>
            <a:ext cx="5726561" cy="4351338"/>
          </a:xfrm>
        </p:spPr>
        <p:txBody>
          <a:bodyPr>
            <a:norm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Clr>
                <a:srgbClr val="0F6FC6">
                  <a:lumMod val="75000"/>
                </a:srgbClr>
              </a:buClr>
              <a:buNone/>
              <a:defRPr/>
            </a:pPr>
            <a:r>
              <a:rPr 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如同 X39</a:t>
            </a:r>
            <a:r>
              <a:rPr lang="zh-TW" sz="2000" baseline="30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®</a:t>
            </a:r>
            <a:r>
              <a:rPr 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，AHK-Cu 為一種銅肽，存在大多數哺乳動物的血液中。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Clr>
                <a:srgbClr val="0F6FC6">
                  <a:lumMod val="75000"/>
                </a:srgbClr>
              </a:buClr>
              <a:buNone/>
              <a:defRPr/>
            </a:pPr>
            <a:endParaRPr lang="en-IE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Clr>
                <a:srgbClr val="0F6FC6">
                  <a:lumMod val="75000"/>
                </a:srgbClr>
              </a:buClr>
              <a:buNone/>
              <a:defRPr/>
            </a:pPr>
            <a:r>
              <a:rPr 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目前已知 AHK-Cu 與血管內皮（血管內襯）細胞的健康有關。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12F536-6F72-BB4C-9A3B-764D4EC448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683638" y="1773072"/>
            <a:ext cx="4323321" cy="3037410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B12722E7-6673-425E-BC21-14EBEFE66A34}"/>
              </a:ext>
            </a:extLst>
          </p:cNvPr>
          <p:cNvSpPr txBox="1"/>
          <p:nvPr/>
        </p:nvSpPr>
        <p:spPr>
          <a:xfrm>
            <a:off x="5657105" y="6308572"/>
            <a:ext cx="64793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TW" altLang="en-US" sz="1200" b="0" i="0" u="none" strike="noStrike" baseline="0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警語</a:t>
            </a:r>
            <a:r>
              <a:rPr lang="en-US" altLang="zh-TW" sz="1200" b="0" i="0" u="none" strike="noStrike" baseline="0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 </a:t>
            </a:r>
            <a:r>
              <a:rPr lang="zh-TW" altLang="en-US" sz="1200" b="0" i="0" u="none" strike="noStrike" baseline="0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此文件內容有在特定國家可能會被認定為宣稱療效的敘述，請勿將此文件或其內容分享或口述給其他人。一旦被衛生單位認定分享或廣發宣稱療效的敘述，可能會被處以高額的罰鍰。</a:t>
            </a:r>
            <a:endParaRPr lang="zh-TW" altLang="en-US" sz="1200" dirty="0">
              <a:solidFill>
                <a:schemeClr val="bg1">
                  <a:lumMod val="9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843453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E20F15F-CF31-FF49-AB3C-B903D85DAB82}"/>
              </a:ext>
            </a:extLst>
          </p:cNvPr>
          <p:cNvSpPr txBox="1">
            <a:spLocks/>
          </p:cNvSpPr>
          <p:nvPr/>
        </p:nvSpPr>
        <p:spPr>
          <a:xfrm>
            <a:off x="491359" y="365127"/>
            <a:ext cx="10515600" cy="9066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sz="4800">
                <a:solidFill>
                  <a:srgbClr val="7C195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X49™ </a:t>
            </a:r>
            <a:r>
              <a:rPr lang="zh-TW" sz="4800" i="1">
                <a:solidFill>
                  <a:srgbClr val="7C195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與 AHK-Cu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5F6551B-868E-9E4A-97D2-E38C80EFBE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359" y="1773072"/>
            <a:ext cx="5726561" cy="4351338"/>
          </a:xfrm>
        </p:spPr>
        <p:txBody>
          <a:bodyPr>
            <a:norm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Clr>
                <a:srgbClr val="0F6FC6">
                  <a:lumMod val="75000"/>
                </a:srgbClr>
              </a:buClr>
              <a:buNone/>
              <a:defRPr/>
            </a:pPr>
            <a:r>
              <a:rPr 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AHK-Cu 是皮膚護理產業長期研究的標的。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Clr>
                <a:srgbClr val="0F6FC6">
                  <a:lumMod val="75000"/>
                </a:srgbClr>
              </a:buClr>
              <a:buNone/>
              <a:defRPr/>
            </a:pPr>
            <a:endParaRPr lang="en-IE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Clr>
                <a:srgbClr val="0F6FC6">
                  <a:lumMod val="75000"/>
                </a:srgbClr>
              </a:buClr>
              <a:buNone/>
              <a:defRPr/>
            </a:pPr>
            <a:r>
              <a:rPr 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此外，最新研究指出，AHK-Cu 促進毛髮生長的效果與 minoxidil 相當，但是我們不宣傳此效果。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Clr>
                <a:srgbClr val="0F6FC6">
                  <a:lumMod val="75000"/>
                </a:srgbClr>
              </a:buClr>
              <a:buNone/>
              <a:defRPr/>
            </a:pPr>
            <a:endParaRPr lang="en-IE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Clr>
                <a:srgbClr val="0F6FC6">
                  <a:lumMod val="75000"/>
                </a:srgbClr>
              </a:buClr>
              <a:buNone/>
              <a:defRPr/>
            </a:pPr>
            <a:r>
              <a:rPr 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根據本公司針對 AHK-Cu 進行的研究顯示，其可代謝稱為「丙胺酸」的胺基酸，因此具有增進 X39</a:t>
            </a:r>
            <a:r>
              <a:rPr lang="zh-TW" sz="2000" baseline="30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®</a:t>
            </a:r>
            <a:r>
              <a:rPr 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效果的獨特效益。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8779294-2FA8-EA44-9C04-765A929747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683638" y="1773072"/>
            <a:ext cx="4323321" cy="3037410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D9F9493E-9376-49FC-A1DD-7BE8414FE747}"/>
              </a:ext>
            </a:extLst>
          </p:cNvPr>
          <p:cNvSpPr txBox="1"/>
          <p:nvPr/>
        </p:nvSpPr>
        <p:spPr>
          <a:xfrm>
            <a:off x="5657105" y="6308572"/>
            <a:ext cx="64793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TW" altLang="en-US" sz="1200" b="0" i="0" u="none" strike="noStrike" baseline="0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警語</a:t>
            </a:r>
            <a:r>
              <a:rPr lang="en-US" altLang="zh-TW" sz="1200" b="0" i="0" u="none" strike="noStrike" baseline="0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 </a:t>
            </a:r>
            <a:r>
              <a:rPr lang="zh-TW" altLang="en-US" sz="1200" b="0" i="0" u="none" strike="noStrike" baseline="0" dirty="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此文件內容有在特定國家可能會被認定為宣稱療效的敘述，請勿將此文件或其內容分享或口述給其他人。一旦被衛生單位認定分享或廣發宣稱療效的敘述，可能會被處以高額的罰鍰。</a:t>
            </a:r>
            <a:endParaRPr lang="zh-TW" altLang="en-US" sz="1200" dirty="0">
              <a:solidFill>
                <a:schemeClr val="bg1">
                  <a:lumMod val="9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25418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PMingLiU"/>
        <a:cs typeface=""/>
      </a:majorFont>
      <a:minorFont>
        <a:latin typeface="Calibri" panose="020F0502020204030204"/>
        <a:ea typeface="PMingLiU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PMingLiU"/>
        <a:cs typeface=""/>
      </a:majorFont>
      <a:minorFont>
        <a:latin typeface="Calibri" panose="020F0502020204030204"/>
        <a:ea typeface="PMingLiU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2826</TotalTime>
  <Words>2691</Words>
  <Application>Microsoft Office PowerPoint</Application>
  <PresentationFormat>寬螢幕</PresentationFormat>
  <Paragraphs>217</Paragraphs>
  <Slides>28</Slides>
  <Notes>3</Notes>
  <HiddenSlides>0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28</vt:i4>
      </vt:variant>
    </vt:vector>
  </HeadingPairs>
  <TitlesOfParts>
    <vt:vector size="36" baseType="lpstr">
      <vt:lpstr>微軟正黑體</vt:lpstr>
      <vt:lpstr>Arial</vt:lpstr>
      <vt:lpstr>Calibri</vt:lpstr>
      <vt:lpstr>Calibri Light</vt:lpstr>
      <vt:lpstr>Courier New</vt:lpstr>
      <vt:lpstr>Gotham Bold</vt:lpstr>
      <vt:lpstr>Gotham Medium</vt:lpstr>
      <vt:lpstr>Office Theme</vt:lpstr>
      <vt:lpstr>PowerPoint 簡報</vt:lpstr>
      <vt:lpstr>PowerPoint 簡報</vt:lpstr>
      <vt:lpstr>產品效果概述</vt:lpstr>
      <vt:lpstr>PowerPoint 簡報</vt:lpstr>
      <vt:lpstr>PowerPoint 簡報</vt:lpstr>
      <vt:lpstr>X49™ 與 X39® 為何能完美搭配？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我可以預期 X49™ 發揮哪些效益？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我可以預期 X39® 與 X49™ 同時使用可發揮哪些效益？</vt:lpstr>
      <vt:lpstr>PowerPoint 簡報</vt:lpstr>
      <vt:lpstr>PowerPoint 簡報</vt:lpstr>
      <vt:lpstr>PowerPoint 簡報</vt:lpstr>
      <vt:lpstr>PowerPoint 簡報</vt:lpstr>
      <vt:lpstr>雙效組合套裝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Performance Bundle Education Deck</dc:title>
  <dc:creator>Clayton Caldwell</dc:creator>
  <cp:lastModifiedBy>carina Chang</cp:lastModifiedBy>
  <cp:revision>36</cp:revision>
  <dcterms:created xsi:type="dcterms:W3CDTF">2022-01-20T17:43:21Z</dcterms:created>
  <dcterms:modified xsi:type="dcterms:W3CDTF">2022-04-06T08:41:07Z</dcterms:modified>
</cp:coreProperties>
</file>